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03" r:id="rId4"/>
    <p:sldId id="314" r:id="rId5"/>
    <p:sldId id="317" r:id="rId6"/>
    <p:sldId id="304" r:id="rId7"/>
    <p:sldId id="305" r:id="rId8"/>
    <p:sldId id="306" r:id="rId9"/>
    <p:sldId id="323" r:id="rId10"/>
    <p:sldId id="315" r:id="rId11"/>
    <p:sldId id="313" r:id="rId12"/>
    <p:sldId id="316" r:id="rId13"/>
    <p:sldId id="266" r:id="rId14"/>
    <p:sldId id="330" r:id="rId15"/>
    <p:sldId id="331" r:id="rId16"/>
    <p:sldId id="324" r:id="rId17"/>
    <p:sldId id="325" r:id="rId18"/>
    <p:sldId id="332" r:id="rId19"/>
    <p:sldId id="329" r:id="rId20"/>
    <p:sldId id="326" r:id="rId21"/>
    <p:sldId id="327" r:id="rId22"/>
    <p:sldId id="268" r:id="rId23"/>
    <p:sldId id="297" r:id="rId24"/>
    <p:sldId id="298" r:id="rId25"/>
    <p:sldId id="301" r:id="rId26"/>
    <p:sldId id="322" r:id="rId27"/>
    <p:sldId id="278" r:id="rId28"/>
    <p:sldId id="271" r:id="rId29"/>
    <p:sldId id="272" r:id="rId30"/>
    <p:sldId id="27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26629-2135-430A-BFA2-0242F30367EC}" v="17" dt="2020-03-08T04:21:53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u, Sean" userId="7bbf21b4-3990-4e7c-9857-62dd31c216f1" providerId="ADAL" clId="{50FDEB48-144C-4A9A-83EB-2E73580F05B0}"/>
    <pc:docChg chg="custSel addSld modSld">
      <pc:chgData name="Zhu, Sean" userId="7bbf21b4-3990-4e7c-9857-62dd31c216f1" providerId="ADAL" clId="{50FDEB48-144C-4A9A-83EB-2E73580F05B0}" dt="2020-03-02T21:10:50.500" v="130" actId="1038"/>
      <pc:docMkLst>
        <pc:docMk/>
      </pc:docMkLst>
      <pc:sldChg chg="modSp">
        <pc:chgData name="Zhu, Sean" userId="7bbf21b4-3990-4e7c-9857-62dd31c216f1" providerId="ADAL" clId="{50FDEB48-144C-4A9A-83EB-2E73580F05B0}" dt="2020-03-02T20:42:53.436" v="4" actId="27636"/>
        <pc:sldMkLst>
          <pc:docMk/>
          <pc:sldMk cId="2156161175" sldId="273"/>
        </pc:sldMkLst>
        <pc:spChg chg="mod">
          <ac:chgData name="Zhu, Sean" userId="7bbf21b4-3990-4e7c-9857-62dd31c216f1" providerId="ADAL" clId="{50FDEB48-144C-4A9A-83EB-2E73580F05B0}" dt="2020-03-02T20:42:53.436" v="4" actId="27636"/>
          <ac:spMkLst>
            <pc:docMk/>
            <pc:sldMk cId="2156161175" sldId="273"/>
            <ac:spMk id="23556" creationId="{00000000-0000-0000-0000-000000000000}"/>
          </ac:spMkLst>
        </pc:spChg>
      </pc:sldChg>
      <pc:sldChg chg="modSp">
        <pc:chgData name="Zhu, Sean" userId="7bbf21b4-3990-4e7c-9857-62dd31c216f1" providerId="ADAL" clId="{50FDEB48-144C-4A9A-83EB-2E73580F05B0}" dt="2020-03-02T20:42:14.259" v="2" actId="14100"/>
        <pc:sldMkLst>
          <pc:docMk/>
          <pc:sldMk cId="3458872972" sldId="304"/>
        </pc:sldMkLst>
        <pc:spChg chg="mod">
          <ac:chgData name="Zhu, Sean" userId="7bbf21b4-3990-4e7c-9857-62dd31c216f1" providerId="ADAL" clId="{50FDEB48-144C-4A9A-83EB-2E73580F05B0}" dt="2020-03-02T20:42:14.259" v="2" actId="14100"/>
          <ac:spMkLst>
            <pc:docMk/>
            <pc:sldMk cId="3458872972" sldId="304"/>
            <ac:spMk id="16" creationId="{00000000-0000-0000-0000-000000000000}"/>
          </ac:spMkLst>
        </pc:spChg>
      </pc:sldChg>
      <pc:sldChg chg="modSp">
        <pc:chgData name="Zhu, Sean" userId="7bbf21b4-3990-4e7c-9857-62dd31c216f1" providerId="ADAL" clId="{50FDEB48-144C-4A9A-83EB-2E73580F05B0}" dt="2020-03-02T20:42:10.650" v="1" actId="1076"/>
        <pc:sldMkLst>
          <pc:docMk/>
          <pc:sldMk cId="1448270210" sldId="305"/>
        </pc:sldMkLst>
        <pc:spChg chg="mod">
          <ac:chgData name="Zhu, Sean" userId="7bbf21b4-3990-4e7c-9857-62dd31c216f1" providerId="ADAL" clId="{50FDEB48-144C-4A9A-83EB-2E73580F05B0}" dt="2020-03-02T20:42:10.650" v="1" actId="1076"/>
          <ac:spMkLst>
            <pc:docMk/>
            <pc:sldMk cId="1448270210" sldId="305"/>
            <ac:spMk id="16" creationId="{00000000-0000-0000-0000-000000000000}"/>
          </ac:spMkLst>
        </pc:spChg>
      </pc:sldChg>
      <pc:sldChg chg="modSp">
        <pc:chgData name="Zhu, Sean" userId="7bbf21b4-3990-4e7c-9857-62dd31c216f1" providerId="ADAL" clId="{50FDEB48-144C-4A9A-83EB-2E73580F05B0}" dt="2020-03-02T20:42:57.171" v="5" actId="207"/>
        <pc:sldMkLst>
          <pc:docMk/>
          <pc:sldMk cId="2789583840" sldId="323"/>
        </pc:sldMkLst>
        <pc:spChg chg="mod">
          <ac:chgData name="Zhu, Sean" userId="7bbf21b4-3990-4e7c-9857-62dd31c216f1" providerId="ADAL" clId="{50FDEB48-144C-4A9A-83EB-2E73580F05B0}" dt="2020-03-02T20:42:53.374" v="3" actId="207"/>
          <ac:spMkLst>
            <pc:docMk/>
            <pc:sldMk cId="2789583840" sldId="323"/>
            <ac:spMk id="24" creationId="{00000000-0000-0000-0000-000000000000}"/>
          </ac:spMkLst>
        </pc:spChg>
        <pc:spChg chg="mod">
          <ac:chgData name="Zhu, Sean" userId="7bbf21b4-3990-4e7c-9857-62dd31c216f1" providerId="ADAL" clId="{50FDEB48-144C-4A9A-83EB-2E73580F05B0}" dt="2020-03-02T20:42:57.171" v="5" actId="207"/>
          <ac:spMkLst>
            <pc:docMk/>
            <pc:sldMk cId="2789583840" sldId="323"/>
            <ac:spMk id="25" creationId="{00000000-0000-0000-0000-000000000000}"/>
          </ac:spMkLst>
        </pc:spChg>
      </pc:sldChg>
      <pc:sldChg chg="addSp delSp modSp add">
        <pc:chgData name="Zhu, Sean" userId="7bbf21b4-3990-4e7c-9857-62dd31c216f1" providerId="ADAL" clId="{50FDEB48-144C-4A9A-83EB-2E73580F05B0}" dt="2020-03-02T21:10:50.500" v="130" actId="1038"/>
        <pc:sldMkLst>
          <pc:docMk/>
          <pc:sldMk cId="796706214" sldId="332"/>
        </pc:sldMkLst>
        <pc:spChg chg="add mod">
          <ac:chgData name="Zhu, Sean" userId="7bbf21b4-3990-4e7c-9857-62dd31c216f1" providerId="ADAL" clId="{50FDEB48-144C-4A9A-83EB-2E73580F05B0}" dt="2020-03-02T21:10:25.816" v="75" actId="1076"/>
          <ac:spMkLst>
            <pc:docMk/>
            <pc:sldMk cId="796706214" sldId="332"/>
            <ac:spMk id="22" creationId="{26F58E49-7888-4800-AD2B-56A721901A83}"/>
          </ac:spMkLst>
        </pc:spChg>
        <pc:spChg chg="mod">
          <ac:chgData name="Zhu, Sean" userId="7bbf21b4-3990-4e7c-9857-62dd31c216f1" providerId="ADAL" clId="{50FDEB48-144C-4A9A-83EB-2E73580F05B0}" dt="2020-03-02T21:10:50.500" v="130" actId="1038"/>
          <ac:spMkLst>
            <pc:docMk/>
            <pc:sldMk cId="796706214" sldId="332"/>
            <ac:spMk id="12290" creationId="{00000000-0000-0000-0000-000000000000}"/>
          </ac:spMkLst>
        </pc:spChg>
        <pc:spChg chg="del">
          <ac:chgData name="Zhu, Sean" userId="7bbf21b4-3990-4e7c-9857-62dd31c216f1" providerId="ADAL" clId="{50FDEB48-144C-4A9A-83EB-2E73580F05B0}" dt="2020-03-02T21:08:10.175" v="12" actId="478"/>
          <ac:spMkLst>
            <pc:docMk/>
            <pc:sldMk cId="796706214" sldId="332"/>
            <ac:spMk id="12291" creationId="{00000000-0000-0000-0000-000000000000}"/>
          </ac:spMkLst>
        </pc:spChg>
        <pc:spChg chg="mod">
          <ac:chgData name="Zhu, Sean" userId="7bbf21b4-3990-4e7c-9857-62dd31c216f1" providerId="ADAL" clId="{50FDEB48-144C-4A9A-83EB-2E73580F05B0}" dt="2020-03-02T21:07:59.311" v="9" actId="20577"/>
          <ac:spMkLst>
            <pc:docMk/>
            <pc:sldMk cId="796706214" sldId="332"/>
            <ac:spMk id="12292" creationId="{00000000-0000-0000-0000-000000000000}"/>
          </ac:spMkLst>
        </pc:spChg>
        <pc:spChg chg="del">
          <ac:chgData name="Zhu, Sean" userId="7bbf21b4-3990-4e7c-9857-62dd31c216f1" providerId="ADAL" clId="{50FDEB48-144C-4A9A-83EB-2E73580F05B0}" dt="2020-03-02T21:08:04.255" v="10" actId="478"/>
          <ac:spMkLst>
            <pc:docMk/>
            <pc:sldMk cId="796706214" sldId="332"/>
            <ac:spMk id="12306" creationId="{00000000-0000-0000-0000-000000000000}"/>
          </ac:spMkLst>
        </pc:spChg>
        <pc:spChg chg="del">
          <ac:chgData name="Zhu, Sean" userId="7bbf21b4-3990-4e7c-9857-62dd31c216f1" providerId="ADAL" clId="{50FDEB48-144C-4A9A-83EB-2E73580F05B0}" dt="2020-03-02T21:08:07.775" v="11" actId="478"/>
          <ac:spMkLst>
            <pc:docMk/>
            <pc:sldMk cId="796706214" sldId="332"/>
            <ac:spMk id="12307" creationId="{00000000-0000-0000-0000-000000000000}"/>
          </ac:spMkLst>
        </pc:spChg>
        <pc:spChg chg="mod">
          <ac:chgData name="Zhu, Sean" userId="7bbf21b4-3990-4e7c-9857-62dd31c216f1" providerId="ADAL" clId="{50FDEB48-144C-4A9A-83EB-2E73580F05B0}" dt="2020-03-02T21:09:19.933" v="70" actId="1076"/>
          <ac:spMkLst>
            <pc:docMk/>
            <pc:sldMk cId="796706214" sldId="332"/>
            <ac:spMk id="12309" creationId="{00000000-0000-0000-0000-000000000000}"/>
          </ac:spMkLst>
        </pc:spChg>
        <pc:grpChg chg="mod">
          <ac:chgData name="Zhu, Sean" userId="7bbf21b4-3990-4e7c-9857-62dd31c216f1" providerId="ADAL" clId="{50FDEB48-144C-4A9A-83EB-2E73580F05B0}" dt="2020-03-02T21:09:19.933" v="70" actId="1076"/>
          <ac:grpSpMkLst>
            <pc:docMk/>
            <pc:sldMk cId="796706214" sldId="332"/>
            <ac:grpSpMk id="12305" creationId="{00000000-0000-0000-0000-000000000000}"/>
          </ac:grpSpMkLst>
        </pc:grpChg>
        <pc:picChg chg="mod">
          <ac:chgData name="Zhu, Sean" userId="7bbf21b4-3990-4e7c-9857-62dd31c216f1" providerId="ADAL" clId="{50FDEB48-144C-4A9A-83EB-2E73580F05B0}" dt="2020-03-02T21:08:35.334" v="38" actId="14100"/>
          <ac:picMkLst>
            <pc:docMk/>
            <pc:sldMk cId="796706214" sldId="332"/>
            <ac:picMk id="12294" creationId="{00000000-0000-0000-0000-000000000000}"/>
          </ac:picMkLst>
        </pc:picChg>
        <pc:picChg chg="mod">
          <ac:chgData name="Zhu, Sean" userId="7bbf21b4-3990-4e7c-9857-62dd31c216f1" providerId="ADAL" clId="{50FDEB48-144C-4A9A-83EB-2E73580F05B0}" dt="2020-03-02T21:08:39.038" v="39" actId="14100"/>
          <ac:picMkLst>
            <pc:docMk/>
            <pc:sldMk cId="796706214" sldId="332"/>
            <ac:picMk id="12296" creationId="{00000000-0000-0000-0000-000000000000}"/>
          </ac:picMkLst>
        </pc:picChg>
        <pc:picChg chg="mod">
          <ac:chgData name="Zhu, Sean" userId="7bbf21b4-3990-4e7c-9857-62dd31c216f1" providerId="ADAL" clId="{50FDEB48-144C-4A9A-83EB-2E73580F05B0}" dt="2020-03-02T21:08:51.062" v="50" actId="14100"/>
          <ac:picMkLst>
            <pc:docMk/>
            <pc:sldMk cId="796706214" sldId="332"/>
            <ac:picMk id="12299" creationId="{00000000-0000-0000-0000-000000000000}"/>
          </ac:picMkLst>
        </pc:picChg>
        <pc:picChg chg="mod">
          <ac:chgData name="Zhu, Sean" userId="7bbf21b4-3990-4e7c-9857-62dd31c216f1" providerId="ADAL" clId="{50FDEB48-144C-4A9A-83EB-2E73580F05B0}" dt="2020-03-02T21:08:45.696" v="49" actId="1037"/>
          <ac:picMkLst>
            <pc:docMk/>
            <pc:sldMk cId="796706214" sldId="332"/>
            <ac:picMk id="12300" creationId="{00000000-0000-0000-0000-000000000000}"/>
          </ac:picMkLst>
        </pc:picChg>
        <pc:picChg chg="mod">
          <ac:chgData name="Zhu, Sean" userId="7bbf21b4-3990-4e7c-9857-62dd31c216f1" providerId="ADAL" clId="{50FDEB48-144C-4A9A-83EB-2E73580F05B0}" dt="2020-03-02T21:08:45.696" v="49" actId="1037"/>
          <ac:picMkLst>
            <pc:docMk/>
            <pc:sldMk cId="796706214" sldId="332"/>
            <ac:picMk id="12301" creationId="{00000000-0000-0000-0000-000000000000}"/>
          </ac:picMkLst>
        </pc:picChg>
        <pc:picChg chg="mod">
          <ac:chgData name="Zhu, Sean" userId="7bbf21b4-3990-4e7c-9857-62dd31c216f1" providerId="ADAL" clId="{50FDEB48-144C-4A9A-83EB-2E73580F05B0}" dt="2020-03-02T21:08:45.696" v="49" actId="1037"/>
          <ac:picMkLst>
            <pc:docMk/>
            <pc:sldMk cId="796706214" sldId="332"/>
            <ac:picMk id="12302" creationId="{00000000-0000-0000-0000-000000000000}"/>
          </ac:picMkLst>
        </pc:picChg>
        <pc:picChg chg="mod">
          <ac:chgData name="Zhu, Sean" userId="7bbf21b4-3990-4e7c-9857-62dd31c216f1" providerId="ADAL" clId="{50FDEB48-144C-4A9A-83EB-2E73580F05B0}" dt="2020-03-02T21:08:45.696" v="49" actId="1037"/>
          <ac:picMkLst>
            <pc:docMk/>
            <pc:sldMk cId="796706214" sldId="332"/>
            <ac:picMk id="12303" creationId="{00000000-0000-0000-0000-000000000000}"/>
          </ac:picMkLst>
        </pc:picChg>
        <pc:picChg chg="mod">
          <ac:chgData name="Zhu, Sean" userId="7bbf21b4-3990-4e7c-9857-62dd31c216f1" providerId="ADAL" clId="{50FDEB48-144C-4A9A-83EB-2E73580F05B0}" dt="2020-03-02T21:08:45.696" v="49" actId="1037"/>
          <ac:picMkLst>
            <pc:docMk/>
            <pc:sldMk cId="796706214" sldId="332"/>
            <ac:picMk id="12304" creationId="{00000000-0000-0000-0000-000000000000}"/>
          </ac:picMkLst>
        </pc:picChg>
      </pc:sldChg>
    </pc:docChg>
  </pc:docChgLst>
  <pc:docChgLst>
    <pc:chgData name="Zhu, Sean" userId="7bbf21b4-3990-4e7c-9857-62dd31c216f1" providerId="ADAL" clId="{E2826629-2135-430A-BFA2-0242F30367EC}"/>
    <pc:docChg chg="modSld">
      <pc:chgData name="Zhu, Sean" userId="7bbf21b4-3990-4e7c-9857-62dd31c216f1" providerId="ADAL" clId="{E2826629-2135-430A-BFA2-0242F30367EC}" dt="2020-03-08T04:21:53.698" v="21" actId="20577"/>
      <pc:docMkLst>
        <pc:docMk/>
      </pc:docMkLst>
      <pc:sldChg chg="modSp">
        <pc:chgData name="Zhu, Sean" userId="7bbf21b4-3990-4e7c-9857-62dd31c216f1" providerId="ADAL" clId="{E2826629-2135-430A-BFA2-0242F30367EC}" dt="2020-03-08T04:21:41.921" v="4" actId="20577"/>
        <pc:sldMkLst>
          <pc:docMk/>
          <pc:sldMk cId="3393400696" sldId="266"/>
        </pc:sldMkLst>
        <pc:spChg chg="mod">
          <ac:chgData name="Zhu, Sean" userId="7bbf21b4-3990-4e7c-9857-62dd31c216f1" providerId="ADAL" clId="{E2826629-2135-430A-BFA2-0242F30367EC}" dt="2020-03-08T04:21:41.921" v="4" actId="20577"/>
          <ac:spMkLst>
            <pc:docMk/>
            <pc:sldMk cId="3393400696" sldId="266"/>
            <ac:spMk id="17411" creationId="{00000000-0000-0000-0000-000000000000}"/>
          </ac:spMkLst>
        </pc:spChg>
      </pc:sldChg>
      <pc:sldChg chg="modSp modAnim">
        <pc:chgData name="Zhu, Sean" userId="7bbf21b4-3990-4e7c-9857-62dd31c216f1" providerId="ADAL" clId="{E2826629-2135-430A-BFA2-0242F30367EC}" dt="2020-03-08T04:21:53.698" v="21" actId="20577"/>
        <pc:sldMkLst>
          <pc:docMk/>
          <pc:sldMk cId="4276259385" sldId="330"/>
        </pc:sldMkLst>
        <pc:spChg chg="mod">
          <ac:chgData name="Zhu, Sean" userId="7bbf21b4-3990-4e7c-9857-62dd31c216f1" providerId="ADAL" clId="{E2826629-2135-430A-BFA2-0242F30367EC}" dt="2020-03-08T04:21:53.698" v="21" actId="20577"/>
          <ac:spMkLst>
            <pc:docMk/>
            <pc:sldMk cId="4276259385" sldId="330"/>
            <ac:spMk id="5" creationId="{00000000-0000-0000-0000-000000000000}"/>
          </ac:spMkLst>
        </pc:spChg>
      </pc:sldChg>
    </pc:docChg>
  </pc:docChgLst>
</pc:chgInfo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028238"/>
          <a:ext cx="2071799" cy="141788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48459" y="1069766"/>
        <a:ext cx="1988743" cy="1334831"/>
      </dsp:txXfrm>
    </dsp:sp>
    <dsp:sp modelId="{888540DF-FD49-4215-991C-C7B2A2E10D35}">
      <dsp:nvSpPr>
        <dsp:cNvPr id="0" name=""/>
        <dsp:cNvSpPr/>
      </dsp:nvSpPr>
      <dsp:spPr>
        <a:xfrm>
          <a:off x="2285910" y="1480279"/>
          <a:ext cx="439221" cy="513806"/>
        </a:xfrm>
        <a:prstGeom prst="rightArrow">
          <a:avLst>
            <a:gd name="adj1" fmla="val 60000"/>
            <a:gd name="adj2" fmla="val 5000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1583040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028238"/>
          <a:ext cx="2071799" cy="141788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4">
                <a:hueOff val="667507"/>
                <a:satOff val="8922"/>
                <a:lumOff val="4314"/>
                <a:alphaOff val="0"/>
                <a:shade val="74000"/>
                <a:satMod val="130000"/>
                <a:lumMod val="90000"/>
              </a:schemeClr>
              <a:schemeClr val="accent4">
                <a:hueOff val="667507"/>
                <a:satOff val="8922"/>
                <a:lumOff val="431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48978" y="1069766"/>
        <a:ext cx="1988743" cy="1334831"/>
      </dsp:txXfrm>
    </dsp:sp>
    <dsp:sp modelId="{75576B2E-DB43-49F5-8A31-D5CBF5F78EEC}">
      <dsp:nvSpPr>
        <dsp:cNvPr id="0" name=""/>
        <dsp:cNvSpPr/>
      </dsp:nvSpPr>
      <dsp:spPr>
        <a:xfrm>
          <a:off x="5186429" y="1480279"/>
          <a:ext cx="439221" cy="513806"/>
        </a:xfrm>
        <a:prstGeom prst="rightArrow">
          <a:avLst>
            <a:gd name="adj1" fmla="val 60000"/>
            <a:gd name="adj2" fmla="val 50000"/>
          </a:avLst>
        </a:prstGeom>
        <a:blipFill>
          <a:blip xmlns:r="http://schemas.openxmlformats.org/officeDocument/2006/relationships" r:embed="rId1">
            <a:duotone>
              <a:schemeClr val="accent4">
                <a:hueOff val="1335015"/>
                <a:satOff val="17844"/>
                <a:lumOff val="8628"/>
                <a:alphaOff val="0"/>
                <a:shade val="74000"/>
                <a:satMod val="130000"/>
                <a:lumMod val="90000"/>
              </a:schemeClr>
              <a:schemeClr val="accent4">
                <a:hueOff val="1335015"/>
                <a:satOff val="17844"/>
                <a:lumOff val="862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1583040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028238"/>
          <a:ext cx="2071799" cy="141788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4">
                <a:hueOff val="1335015"/>
                <a:satOff val="17844"/>
                <a:lumOff val="8628"/>
                <a:alphaOff val="0"/>
                <a:shade val="74000"/>
                <a:satMod val="130000"/>
                <a:lumMod val="90000"/>
              </a:schemeClr>
              <a:schemeClr val="accent4">
                <a:hueOff val="1335015"/>
                <a:satOff val="17844"/>
                <a:lumOff val="862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49497" y="1069766"/>
        <a:ext cx="1988743" cy="1334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ADAD9-BF0C-4AEA-A76A-29DC87B45124}" type="datetimeFigureOut">
              <a:rPr lang="en-NZ" smtClean="0"/>
              <a:t>8/03/2020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F84D7-3276-460D-BDAF-F6E3277C2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3990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95983E5-C2AC-4F11-8C70-6E6FC000DE6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89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07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fld id="{ABF558AB-D659-495B-8B8C-0B783496D62A}" type="slidenum">
              <a:rPr lang="en-US" altLang="en-US">
                <a:solidFill>
                  <a:srgbClr val="000000"/>
                </a:solidFill>
              </a:rPr>
              <a:pPr eaLnBrk="1" hangingPunct="1">
                <a:spcBef>
                  <a:spcPct val="100000"/>
                </a:spcBef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Sometimes, most data wins.  So, how to get more data?  Even with AMT, often slow and expensive. </a:t>
            </a:r>
          </a:p>
        </p:txBody>
      </p:sp>
    </p:spTree>
    <p:extLst>
      <p:ext uri="{BB962C8B-B14F-4D97-AF65-F5344CB8AC3E}">
        <p14:creationId xmlns:p14="http://schemas.microsoft.com/office/powerpoint/2010/main" val="2579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fld id="{ABF558AB-D659-495B-8B8C-0B783496D62A}" type="slidenum">
              <a:rPr lang="en-US" altLang="en-US">
                <a:solidFill>
                  <a:srgbClr val="000000"/>
                </a:solidFill>
              </a:rPr>
              <a:pPr eaLnBrk="1" hangingPunct="1">
                <a:spcBef>
                  <a:spcPct val="100000"/>
                </a:spcBef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Sometimes, most data wins.  So, how to get more data?  Even with AMT, often slow and expensive. </a:t>
            </a:r>
          </a:p>
        </p:txBody>
      </p:sp>
    </p:spTree>
    <p:extLst>
      <p:ext uri="{BB962C8B-B14F-4D97-AF65-F5344CB8AC3E}">
        <p14:creationId xmlns:p14="http://schemas.microsoft.com/office/powerpoint/2010/main" val="392764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CE22AC-C3AC-48E4-9ACA-77DF9D596EC9}" type="slidenum">
              <a:rPr lang="en-US" altLang="en-US"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74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CE22AC-C3AC-48E4-9ACA-77DF9D596EC9}" type="slidenum">
              <a:rPr lang="en-US" altLang="en-US">
                <a:latin typeface="Arial" panose="020B0604020202020204" pitchFamily="34" charset="0"/>
              </a:rPr>
              <a:pPr eaLnBrk="1" hangingPunct="1"/>
              <a:t>20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31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7DD4DC5-6914-4873-A934-26932FC27919}" type="slidenum">
              <a:rPr lang="en-US" altLang="en-US">
                <a:latin typeface="Arial" panose="020B0604020202020204" pitchFamily="34" charset="0"/>
              </a:rPr>
              <a:pPr eaLnBrk="1" hangingPunct="1"/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810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8B62C1-419E-409E-A59F-DC634521E5F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6811963"/>
            <a:ext cx="1203325" cy="27463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906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FD3B6-0F9B-4657-8DDE-1B9B43285E57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8" y="752475"/>
            <a:ext cx="6589712" cy="37084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714875"/>
            <a:ext cx="4891088" cy="4467225"/>
          </a:xfrm>
          <a:ln/>
        </p:spPr>
        <p:txBody>
          <a:bodyPr wrap="square" lIns="92075" tIns="46038" rIns="92075" bIns="46038" anchor="t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563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.zhu@massey.ac.nz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2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4.png"/><Relationship Id="rId5" Type="http://schemas.openxmlformats.org/officeDocument/2006/relationships/image" Target="../media/image20.wmf"/><Relationship Id="rId15" Type="http://schemas.openxmlformats.org/officeDocument/2006/relationships/image" Target="../media/image23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png"/><Relationship Id="rId1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36.png"/><Relationship Id="rId5" Type="http://schemas.openxmlformats.org/officeDocument/2006/relationships/image" Target="../media/image44.jpeg"/><Relationship Id="rId10" Type="http://schemas.openxmlformats.org/officeDocument/2006/relationships/image" Target="../media/image32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6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35.png"/><Relationship Id="rId5" Type="http://schemas.openxmlformats.org/officeDocument/2006/relationships/image" Target="../media/image44.jpeg"/><Relationship Id="rId10" Type="http://schemas.openxmlformats.org/officeDocument/2006/relationships/image" Target="../media/image31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35.png"/><Relationship Id="rId5" Type="http://schemas.openxmlformats.org/officeDocument/2006/relationships/image" Target="../media/image49.png"/><Relationship Id="rId10" Type="http://schemas.openxmlformats.org/officeDocument/2006/relationships/image" Target="../media/image31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kdd.ics.uci.edu/summary.data.application.html" TargetMode="External"/><Relationship Id="rId2" Type="http://schemas.openxmlformats.org/officeDocument/2006/relationships/hyperlink" Target="http://www.ics.uci.edu/~mlearn/MLRepository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utoronto.ca/~delve/" TargetMode="External"/><Relationship Id="rId4" Type="http://schemas.openxmlformats.org/officeDocument/2006/relationships/hyperlink" Target="http://lib.stat.cmu.edu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jp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sz="4000" b="1" dirty="0"/>
              <a:t>Machine Learning </a:t>
            </a:r>
            <a:br>
              <a:rPr lang="en-NZ" sz="4000" b="1" dirty="0"/>
            </a:br>
            <a:endParaRPr lang="en-NZ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A/Prof. Xiaofeng Zhu</a:t>
            </a:r>
          </a:p>
          <a:p>
            <a:r>
              <a:rPr lang="en-US" dirty="0">
                <a:hlinkClick r:id="rId2"/>
              </a:rPr>
              <a:t>s.zhu@massey.ac.nz</a:t>
            </a:r>
            <a:endParaRPr lang="en-US" dirty="0"/>
          </a:p>
          <a:p>
            <a:r>
              <a:rPr lang="en-US" dirty="0"/>
              <a:t>TA: Mr. </a:t>
            </a:r>
            <a:r>
              <a:rPr lang="en-US" dirty="0" err="1"/>
              <a:t>Jingting</a:t>
            </a:r>
            <a:r>
              <a:rPr lang="en-US" dirty="0"/>
              <a:t> Zhu and Mr. Rongyao Hu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1123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9444" y="447577"/>
            <a:ext cx="4044696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Train 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2612601" y="1706348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256747"/>
              </p:ext>
            </p:extLst>
          </p:nvPr>
        </p:nvGraphicFramePr>
        <p:xfrm>
          <a:off x="4344745" y="2335373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335373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8158309" y="63587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5565635" y="76631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44746" y="1799320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2553822" y="4887441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2415921" y="3333279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393025" y="4445913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393025" y="2830546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119794" y="5870523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9516" y="4795438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3078" y="4795438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5730854" y="588788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913268" y="5850645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5338" y="4807258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558661"/>
              </p:ext>
            </p:extLst>
          </p:nvPr>
        </p:nvGraphicFramePr>
        <p:xfrm>
          <a:off x="5982151" y="3946686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2151" y="3946686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4510656" y="3385654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4344746" y="3886366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8098354" y="3301887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9138083" y="4452031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9114021" y="2804581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815992"/>
              </p:ext>
            </p:extLst>
          </p:nvPr>
        </p:nvGraphicFramePr>
        <p:xfrm>
          <a:off x="9399324" y="3602842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9324" y="3602842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969" y="5104303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8395330" y="2293772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311400" y="1550277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7998765" y="1550277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6615127" y="17082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179726" y="1691193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2425936" y="1646028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425937" y="3323407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4700510" y="3311509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1802070" y="2505640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1813343" y="4172063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4544140" y="4185503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781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075276"/>
              </p:ext>
            </p:extLst>
          </p:nvPr>
        </p:nvGraphicFramePr>
        <p:xfrm>
          <a:off x="2058866" y="2508737"/>
          <a:ext cx="7886700" cy="3474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is so simple 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8286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8876" y="1178187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How to apply </a:t>
            </a:r>
            <a:br>
              <a:rPr lang="en-US" altLang="zh-TW" dirty="0"/>
            </a:br>
            <a:r>
              <a:rPr lang="en-US" altLang="zh-TW" dirty="0"/>
              <a:t>machine learning?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6798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Machine learning in a nutshell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huge number of machine learning algorithms</a:t>
            </a:r>
          </a:p>
          <a:p>
            <a:r>
              <a:rPr lang="en-US" altLang="en-US" dirty="0"/>
              <a:t>Millions new every year</a:t>
            </a:r>
          </a:p>
          <a:p>
            <a:r>
              <a:rPr lang="en-US" altLang="en-US" dirty="0"/>
              <a:t>Every machine learning algorithm has four steps:</a:t>
            </a:r>
          </a:p>
          <a:p>
            <a:pPr lvl="1"/>
            <a:r>
              <a:rPr lang="en-US" altLang="en-US" b="1" dirty="0"/>
              <a:t>Representation</a:t>
            </a:r>
          </a:p>
          <a:p>
            <a:pPr lvl="1"/>
            <a:r>
              <a:rPr lang="en-US" altLang="en-US" b="1" dirty="0"/>
              <a:t>Model</a:t>
            </a:r>
          </a:p>
          <a:p>
            <a:pPr lvl="1"/>
            <a:r>
              <a:rPr lang="en-US" altLang="en-US" b="1" dirty="0"/>
              <a:t>Evaluation</a:t>
            </a:r>
          </a:p>
          <a:p>
            <a:pPr lvl="1"/>
            <a:r>
              <a:rPr lang="en-US" altLang="en-US" b="1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393400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Representation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Autofit/>
          </a:bodyPr>
          <a:lstStyle/>
          <a:p>
            <a:r>
              <a:rPr lang="en-US" altLang="en-US" dirty="0"/>
              <a:t>Raw pixels</a:t>
            </a:r>
          </a:p>
          <a:p>
            <a:r>
              <a:rPr lang="en-US" altLang="en-US" dirty="0"/>
              <a:t>Histograms</a:t>
            </a:r>
          </a:p>
          <a:p>
            <a:r>
              <a:rPr lang="en-US" altLang="en-US" dirty="0"/>
              <a:t>GIST descriptors</a:t>
            </a:r>
          </a:p>
          <a:p>
            <a:r>
              <a:rPr lang="en-US" altLang="en-US" dirty="0"/>
              <a:t>Deep feature</a:t>
            </a:r>
          </a:p>
          <a:p>
            <a:r>
              <a:rPr lang="en-US" altLang="en-US" dirty="0"/>
              <a:t>…</a:t>
            </a:r>
          </a:p>
        </p:txBody>
      </p:sp>
      <p:pic>
        <p:nvPicPr>
          <p:cNvPr id="6" name="Picture 2" descr="C:\Documents and Settings\Derek Hoiem\My Documents\Classes\Spring10 - Computer Vision\figs\child_in_fie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5" y="2606213"/>
            <a:ext cx="2126000" cy="140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2" descr="0681_gist_photoshopp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268094"/>
            <a:ext cx="1948029" cy="1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268096"/>
            <a:ext cx="2076334" cy="152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2552405"/>
            <a:ext cx="1807307" cy="145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2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Each sample is represented by one vector or matrix</a:t>
            </a:r>
            <a:endParaRPr lang="zh-CN" alt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848600" y="1634065"/>
            <a:ext cx="3587750" cy="4311650"/>
            <a:chOff x="288" y="951"/>
            <a:chExt cx="2260" cy="2716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Document" r:id="rId3" imgW="5404104" imgH="5779008" progId="Word.Document.8">
                    <p:embed/>
                  </p:oleObj>
                </mc:Choice>
                <mc:Fallback>
                  <p:oleObj name="Document" r:id="rId3" imgW="5404104" imgH="5779008" progId="Word.Document.8">
                    <p:embed/>
                    <p:pic>
                      <p:nvPicPr>
                        <p:cNvPr id="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 rot="-2416809">
              <a:off x="672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Arial" panose="020B0604020202020204" pitchFamily="34" charset="0"/>
                </a:rPr>
                <a:t>categorical</a:t>
              </a:r>
              <a:endParaRPr lang="en-US" altLang="en-US" sz="1600" b="1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 rot="-2416809">
              <a:off x="1104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Arial" panose="020B0604020202020204" pitchFamily="34" charset="0"/>
                </a:rPr>
                <a:t>categorical</a:t>
              </a:r>
              <a:endParaRPr lang="en-US" altLang="en-US" sz="1600" b="1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 rot="-2416809">
              <a:off x="1632" y="951"/>
              <a:ext cx="8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Arial" panose="020B0604020202020204" pitchFamily="34" charset="0"/>
                </a:rPr>
                <a:t>continuous</a:t>
              </a:r>
              <a:endParaRPr lang="en-US" altLang="en-US" sz="1600" b="1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 rot="-2416809">
              <a:off x="2112" y="1047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Arial" panose="020B0604020202020204" pitchFamily="34" charset="0"/>
                </a:rPr>
                <a:t>class</a:t>
              </a:r>
              <a:endParaRPr lang="en-US" altLang="en-US" sz="1600" b="1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22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Types of Models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22764" y="2364971"/>
            <a:ext cx="8382000" cy="4572000"/>
          </a:xfrm>
        </p:spPr>
        <p:txBody>
          <a:bodyPr/>
          <a:lstStyle/>
          <a:p>
            <a:r>
              <a:rPr lang="en-US" altLang="en-US" b="1" dirty="0"/>
              <a:t>Supervised (inductive) learning</a:t>
            </a:r>
          </a:p>
          <a:p>
            <a:pPr lvl="1"/>
            <a:r>
              <a:rPr lang="en-US" altLang="en-US" dirty="0"/>
              <a:t>Training data includes desired outputs</a:t>
            </a:r>
          </a:p>
          <a:p>
            <a:r>
              <a:rPr lang="en-US" altLang="en-US" b="1" dirty="0"/>
              <a:t>Unsupervised learning</a:t>
            </a:r>
          </a:p>
          <a:p>
            <a:pPr lvl="1"/>
            <a:r>
              <a:rPr lang="en-US" altLang="en-US" dirty="0"/>
              <a:t>Training data does not include desired outputs</a:t>
            </a:r>
          </a:p>
          <a:p>
            <a:r>
              <a:rPr lang="en-US" altLang="en-US" b="1" dirty="0"/>
              <a:t>Semi-supervised learning</a:t>
            </a:r>
          </a:p>
          <a:p>
            <a:pPr lvl="1"/>
            <a:r>
              <a:rPr lang="en-US" altLang="en-US" dirty="0"/>
              <a:t>Training data includes a few desired outputs</a:t>
            </a:r>
          </a:p>
          <a:p>
            <a:r>
              <a:rPr lang="en-US" altLang="en-US" b="1" dirty="0"/>
              <a:t>Transfer learning</a:t>
            </a:r>
          </a:p>
          <a:p>
            <a:pPr lvl="1"/>
            <a:r>
              <a:rPr lang="en-US" altLang="en-US" dirty="0"/>
              <a:t>Training data includes a few outputs unrelated to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90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4847765" y="2411411"/>
            <a:ext cx="2938461" cy="3224217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221971" y="2411412"/>
            <a:ext cx="3184679" cy="3224217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Supervised learning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4"/>
          <a:stretch>
            <a:fillRect/>
          </a:stretch>
        </p:blipFill>
        <p:spPr bwMode="auto">
          <a:xfrm>
            <a:off x="1404687" y="2533653"/>
            <a:ext cx="142875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62" y="3490914"/>
            <a:ext cx="13525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13" y="3535364"/>
            <a:ext cx="13620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3"/>
          <a:stretch>
            <a:fillRect/>
          </a:stretch>
        </p:blipFill>
        <p:spPr bwMode="auto">
          <a:xfrm>
            <a:off x="2930276" y="2471740"/>
            <a:ext cx="1304925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12" y="4684715"/>
            <a:ext cx="14097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63" y="4702177"/>
            <a:ext cx="11715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890" y="3659189"/>
            <a:ext cx="11334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165" y="2557465"/>
            <a:ext cx="12858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515" y="3671890"/>
            <a:ext cx="1266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727" y="2454278"/>
            <a:ext cx="12382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765" y="4510090"/>
            <a:ext cx="13620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77" y="4484690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305" name="Group 17"/>
          <p:cNvGrpSpPr>
            <a:grpSpLocks/>
          </p:cNvGrpSpPr>
          <p:nvPr/>
        </p:nvGrpSpPr>
        <p:grpSpPr bwMode="auto">
          <a:xfrm>
            <a:off x="8259093" y="4486074"/>
            <a:ext cx="3263900" cy="927100"/>
            <a:chOff x="1356" y="3575"/>
            <a:chExt cx="2056" cy="584"/>
          </a:xfrm>
        </p:grpSpPr>
        <p:pic>
          <p:nvPicPr>
            <p:cNvPr id="12308" name="Picture 18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9" name="Text Box 19"/>
            <p:cNvSpPr txBox="1">
              <a:spLocks noChangeArrowheads="1"/>
            </p:cNvSpPr>
            <p:nvPr/>
          </p:nvSpPr>
          <p:spPr bwMode="auto">
            <a:xfrm>
              <a:off x="1356" y="3636"/>
              <a:ext cx="133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latin typeface="Arial" panose="020B0604020202020204" pitchFamily="34" charset="0"/>
                </a:rPr>
                <a:t>Testing:</a:t>
              </a:r>
            </a:p>
            <a:p>
              <a:pPr eaLnBrk="1" hangingPunct="1"/>
              <a:r>
                <a:rPr lang="en-US" altLang="en-US" sz="2400" dirty="0">
                  <a:latin typeface="Arial" panose="020B0604020202020204" pitchFamily="34" charset="0"/>
                </a:rPr>
                <a:t>What is this?  </a:t>
              </a:r>
            </a:p>
          </p:txBody>
        </p:sp>
      </p:grpSp>
      <p:sp>
        <p:nvSpPr>
          <p:cNvPr id="12306" name="Text Box 20"/>
          <p:cNvSpPr txBox="1">
            <a:spLocks noChangeArrowheads="1"/>
          </p:cNvSpPr>
          <p:nvPr/>
        </p:nvSpPr>
        <p:spPr bwMode="auto">
          <a:xfrm>
            <a:off x="2493713" y="5600703"/>
            <a:ext cx="944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Cars</a:t>
            </a:r>
          </a:p>
        </p:txBody>
      </p:sp>
      <p:sp>
        <p:nvSpPr>
          <p:cNvPr id="12307" name="Text Box 21"/>
          <p:cNvSpPr txBox="1">
            <a:spLocks noChangeArrowheads="1"/>
          </p:cNvSpPr>
          <p:nvPr/>
        </p:nvSpPr>
        <p:spPr bwMode="auto">
          <a:xfrm>
            <a:off x="5290678" y="5600703"/>
            <a:ext cx="2103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Motorcycles</a:t>
            </a:r>
          </a:p>
        </p:txBody>
      </p:sp>
    </p:spTree>
    <p:extLst>
      <p:ext uri="{BB962C8B-B14F-4D97-AF65-F5344CB8AC3E}">
        <p14:creationId xmlns:p14="http://schemas.microsoft.com/office/powerpoint/2010/main" val="139576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276783" y="2416196"/>
            <a:ext cx="6095231" cy="3497489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Unsupervised learning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4"/>
          <a:stretch>
            <a:fillRect/>
          </a:stretch>
        </p:blipFill>
        <p:spPr bwMode="auto">
          <a:xfrm>
            <a:off x="1404687" y="2533653"/>
            <a:ext cx="142875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62" y="3490914"/>
            <a:ext cx="11715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13" y="3535364"/>
            <a:ext cx="13620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3"/>
          <a:stretch>
            <a:fillRect/>
          </a:stretch>
        </p:blipFill>
        <p:spPr bwMode="auto">
          <a:xfrm>
            <a:off x="2930276" y="2471740"/>
            <a:ext cx="1223961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12" y="4684715"/>
            <a:ext cx="14097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63" y="4702177"/>
            <a:ext cx="11715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12" y="3659189"/>
            <a:ext cx="12858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987" y="2557465"/>
            <a:ext cx="12858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337" y="3671890"/>
            <a:ext cx="1266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49" y="2454278"/>
            <a:ext cx="12382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587" y="4510090"/>
            <a:ext cx="13620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99" y="4484690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305" name="Group 17"/>
          <p:cNvGrpSpPr>
            <a:grpSpLocks/>
          </p:cNvGrpSpPr>
          <p:nvPr/>
        </p:nvGrpSpPr>
        <p:grpSpPr bwMode="auto">
          <a:xfrm>
            <a:off x="8373393" y="4486074"/>
            <a:ext cx="3521076" cy="1317625"/>
            <a:chOff x="1428" y="3575"/>
            <a:chExt cx="2218" cy="830"/>
          </a:xfrm>
        </p:grpSpPr>
        <p:pic>
          <p:nvPicPr>
            <p:cNvPr id="12308" name="Picture 18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9" name="Text Box 19"/>
            <p:cNvSpPr txBox="1">
              <a:spLocks noChangeArrowheads="1"/>
            </p:cNvSpPr>
            <p:nvPr/>
          </p:nvSpPr>
          <p:spPr bwMode="auto">
            <a:xfrm>
              <a:off x="1428" y="3882"/>
              <a:ext cx="221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latin typeface="Arial" panose="020B0604020202020204" pitchFamily="34" charset="0"/>
                </a:rPr>
                <a:t>Testing:</a:t>
              </a:r>
            </a:p>
            <a:p>
              <a:pPr eaLnBrk="1" hangingPunct="1"/>
              <a:r>
                <a:rPr lang="en-US" altLang="en-US" sz="2400" dirty="0">
                  <a:latin typeface="Arial" panose="020B0604020202020204" pitchFamily="34" charset="0"/>
                </a:rPr>
                <a:t>Which category is this?  </a:t>
              </a:r>
            </a:p>
          </p:txBody>
        </p:sp>
      </p:grpSp>
      <p:sp>
        <p:nvSpPr>
          <p:cNvPr id="22" name="Text Box 20">
            <a:extLst>
              <a:ext uri="{FF2B5EF4-FFF2-40B4-BE49-F238E27FC236}">
                <a16:creationId xmlns:a16="http://schemas.microsoft.com/office/drawing/2014/main" id="{26F58E49-7888-4800-AD2B-56A721901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212" y="5529265"/>
            <a:ext cx="4730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Arial" panose="020B0604020202020204" pitchFamily="34" charset="0"/>
              </a:rPr>
              <a:t>Unlabeled images (all cars/motorcycles)</a:t>
            </a:r>
          </a:p>
        </p:txBody>
      </p:sp>
    </p:spTree>
    <p:extLst>
      <p:ext uri="{BB962C8B-B14F-4D97-AF65-F5344CB8AC3E}">
        <p14:creationId xmlns:p14="http://schemas.microsoft.com/office/powerpoint/2010/main" val="796706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640075" y="2771070"/>
            <a:ext cx="6166111" cy="2211072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Semi-supervised learning</a:t>
            </a:r>
          </a:p>
        </p:txBody>
      </p:sp>
      <p:pic>
        <p:nvPicPr>
          <p:cNvPr id="13331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16" y="2802110"/>
            <a:ext cx="1375229" cy="871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2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87" y="3782156"/>
            <a:ext cx="1281325" cy="7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29" y="3753098"/>
            <a:ext cx="1376315" cy="79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Picture 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183" y="2850499"/>
            <a:ext cx="1437961" cy="78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3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87" y="2808460"/>
            <a:ext cx="1256903" cy="89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211" y="3713835"/>
            <a:ext cx="1365534" cy="87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20"/>
          <p:cNvSpPr txBox="1">
            <a:spLocks noChangeArrowheads="1"/>
          </p:cNvSpPr>
          <p:nvPr/>
        </p:nvSpPr>
        <p:spPr bwMode="auto">
          <a:xfrm>
            <a:off x="2614988" y="4524635"/>
            <a:ext cx="4730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Arial" panose="020B0604020202020204" pitchFamily="34" charset="0"/>
              </a:rPr>
              <a:t>Unlabeled images (all cars/motorcycles)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826251" y="5152824"/>
            <a:ext cx="3063875" cy="885825"/>
            <a:chOff x="1482" y="3575"/>
            <a:chExt cx="1930" cy="558"/>
          </a:xfrm>
        </p:grpSpPr>
        <p:pic>
          <p:nvPicPr>
            <p:cNvPr id="13328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Text Box 14"/>
            <p:cNvSpPr txBox="1">
              <a:spLocks noChangeArrowheads="1"/>
            </p:cNvSpPr>
            <p:nvPr/>
          </p:nvSpPr>
          <p:spPr bwMode="auto">
            <a:xfrm>
              <a:off x="1482" y="3601"/>
              <a:ext cx="112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Testing:</a:t>
              </a:r>
            </a:p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What is this?  </a:t>
              </a:r>
            </a:p>
          </p:txBody>
        </p:sp>
      </p:grp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3"/>
          <a:stretch>
            <a:fillRect/>
          </a:stretch>
        </p:blipFill>
        <p:spPr bwMode="auto">
          <a:xfrm>
            <a:off x="4627225" y="3746569"/>
            <a:ext cx="138112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25" y="2821290"/>
            <a:ext cx="13811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1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 </a:t>
            </a:r>
          </a:p>
          <a:p>
            <a:r>
              <a:rPr lang="en-US" dirty="0"/>
              <a:t>How to use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67736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4764925" y="4950431"/>
            <a:ext cx="1387432" cy="938934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2759828" y="4965526"/>
            <a:ext cx="1387432" cy="938934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3003363" y="2380372"/>
            <a:ext cx="6166111" cy="2211072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Semi-supervised learning</a:t>
            </a:r>
          </a:p>
        </p:txBody>
      </p:sp>
      <p:pic>
        <p:nvPicPr>
          <p:cNvPr id="13331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804" y="2411412"/>
            <a:ext cx="1375229" cy="871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2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75" y="3391458"/>
            <a:ext cx="1281325" cy="7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17" y="3362400"/>
            <a:ext cx="1376315" cy="79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Picture 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71" y="2459801"/>
            <a:ext cx="1437961" cy="78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3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75" y="2417762"/>
            <a:ext cx="1256903" cy="89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499" y="3323137"/>
            <a:ext cx="1365534" cy="87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20"/>
          <p:cNvSpPr txBox="1">
            <a:spLocks noChangeArrowheads="1"/>
          </p:cNvSpPr>
          <p:nvPr/>
        </p:nvSpPr>
        <p:spPr bwMode="auto">
          <a:xfrm>
            <a:off x="3978276" y="4133937"/>
            <a:ext cx="4730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Arial" panose="020B0604020202020204" pitchFamily="34" charset="0"/>
              </a:rPr>
              <a:t>Unlabeled images (all cars/motorcycles)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826251" y="5152824"/>
            <a:ext cx="3063875" cy="885825"/>
            <a:chOff x="1482" y="3575"/>
            <a:chExt cx="1930" cy="558"/>
          </a:xfrm>
        </p:grpSpPr>
        <p:pic>
          <p:nvPicPr>
            <p:cNvPr id="13328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Text Box 14"/>
            <p:cNvSpPr txBox="1">
              <a:spLocks noChangeArrowheads="1"/>
            </p:cNvSpPr>
            <p:nvPr/>
          </p:nvSpPr>
          <p:spPr bwMode="auto">
            <a:xfrm>
              <a:off x="1482" y="3601"/>
              <a:ext cx="112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Testing:</a:t>
              </a:r>
            </a:p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What is this?  </a:t>
              </a:r>
            </a:p>
          </p:txBody>
        </p:sp>
      </p:grpSp>
      <p:pic>
        <p:nvPicPr>
          <p:cNvPr id="13326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261" y="5056969"/>
            <a:ext cx="1188893" cy="79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7" name="Text Box 18"/>
          <p:cNvSpPr txBox="1">
            <a:spLocks noChangeArrowheads="1"/>
          </p:cNvSpPr>
          <p:nvPr/>
        </p:nvSpPr>
        <p:spPr bwMode="auto">
          <a:xfrm>
            <a:off x="3100376" y="5849735"/>
            <a:ext cx="96041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Arial" panose="020B0604020202020204" pitchFamily="34" charset="0"/>
              </a:rPr>
              <a:t>Car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13323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568" y="5029433"/>
            <a:ext cx="1186762" cy="79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21"/>
          <p:cNvSpPr txBox="1">
            <a:spLocks noChangeArrowheads="1"/>
          </p:cNvSpPr>
          <p:nvPr/>
        </p:nvSpPr>
        <p:spPr bwMode="auto">
          <a:xfrm>
            <a:off x="4751388" y="5846559"/>
            <a:ext cx="1423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Arial" panose="020B0604020202020204" pitchFamily="34" charset="0"/>
              </a:rPr>
              <a:t>Motorcycle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3"/>
          <a:stretch>
            <a:fillRect/>
          </a:stretch>
        </p:blipFill>
        <p:spPr bwMode="auto">
          <a:xfrm>
            <a:off x="5990513" y="3355871"/>
            <a:ext cx="138112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13" y="2430592"/>
            <a:ext cx="13811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5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437302" y="2450627"/>
            <a:ext cx="5298462" cy="3087970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Transfer learning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449027" y="4826935"/>
            <a:ext cx="3063875" cy="885825"/>
            <a:chOff x="1482" y="3575"/>
            <a:chExt cx="1930" cy="558"/>
          </a:xfrm>
        </p:grpSpPr>
        <p:pic>
          <p:nvPicPr>
            <p:cNvPr id="14357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8" name="Text Box 14"/>
            <p:cNvSpPr txBox="1">
              <a:spLocks noChangeArrowheads="1"/>
            </p:cNvSpPr>
            <p:nvPr/>
          </p:nvSpPr>
          <p:spPr bwMode="auto">
            <a:xfrm>
              <a:off x="1482" y="3601"/>
              <a:ext cx="112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Testing:</a:t>
              </a:r>
            </a:p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What is this?  </a:t>
              </a:r>
            </a:p>
          </p:txBody>
        </p:sp>
      </p:grpSp>
      <p:sp>
        <p:nvSpPr>
          <p:cNvPr id="14343" name="Text Box 20"/>
          <p:cNvSpPr txBox="1">
            <a:spLocks noChangeArrowheads="1"/>
          </p:cNvSpPr>
          <p:nvPr/>
        </p:nvSpPr>
        <p:spPr bwMode="auto">
          <a:xfrm>
            <a:off x="1565276" y="5069823"/>
            <a:ext cx="5170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Arial" panose="020B0604020202020204" pitchFamily="34" charset="0"/>
              </a:rPr>
              <a:t>Unlabeled images (random internet images)</a:t>
            </a:r>
          </a:p>
        </p:txBody>
      </p:sp>
      <p:grpSp>
        <p:nvGrpSpPr>
          <p:cNvPr id="14344" name="Group 24"/>
          <p:cNvGrpSpPr>
            <a:grpSpLocks/>
          </p:cNvGrpSpPr>
          <p:nvPr/>
        </p:nvGrpSpPr>
        <p:grpSpPr bwMode="auto">
          <a:xfrm>
            <a:off x="1628776" y="2534585"/>
            <a:ext cx="5060950" cy="2451100"/>
            <a:chOff x="701752" y="1171113"/>
            <a:chExt cx="8250861" cy="3996310"/>
          </a:xfrm>
        </p:grpSpPr>
        <p:pic>
          <p:nvPicPr>
            <p:cNvPr id="1434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114" y="3229351"/>
              <a:ext cx="2536645" cy="1907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9" t="41620" b="14116"/>
            <a:stretch>
              <a:fillRect/>
            </a:stretch>
          </p:blipFill>
          <p:spPr bwMode="auto">
            <a:xfrm>
              <a:off x="701752" y="1201478"/>
              <a:ext cx="2491123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5" t="1997" r="1190" b="2972"/>
            <a:stretch>
              <a:fillRect/>
            </a:stretch>
          </p:blipFill>
          <p:spPr bwMode="auto">
            <a:xfrm>
              <a:off x="3391787" y="1171113"/>
              <a:ext cx="2541181" cy="1891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8" name="Picture 6" descr="C:\Users\ang\Desktop\supportingDocs\flir\imageA_11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14"/>
            <a:stretch>
              <a:fillRect/>
            </a:stretch>
          </p:blipFill>
          <p:spPr bwMode="auto">
            <a:xfrm>
              <a:off x="6233448" y="1202069"/>
              <a:ext cx="2719165" cy="180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2"/>
            <a:stretch>
              <a:fillRect/>
            </a:stretch>
          </p:blipFill>
          <p:spPr bwMode="auto">
            <a:xfrm>
              <a:off x="3417704" y="3269179"/>
              <a:ext cx="2527246" cy="180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0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3"/>
            <a:stretch>
              <a:fillRect/>
            </a:stretch>
          </p:blipFill>
          <p:spPr bwMode="auto">
            <a:xfrm>
              <a:off x="737191" y="3253563"/>
              <a:ext cx="2431311" cy="1913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8994502" y="2797746"/>
            <a:ext cx="1387432" cy="938934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6989405" y="2812841"/>
            <a:ext cx="1387432" cy="938934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6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38" y="2904284"/>
            <a:ext cx="1188893" cy="79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7329953" y="3697050"/>
            <a:ext cx="96041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Arial" panose="020B0604020202020204" pitchFamily="34" charset="0"/>
              </a:rPr>
              <a:t>Car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28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145" y="2876748"/>
            <a:ext cx="1186762" cy="79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8980965" y="3693874"/>
            <a:ext cx="1423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Arial" panose="020B0604020202020204" pitchFamily="34" charset="0"/>
              </a:rPr>
              <a:t>Motorcycle</a:t>
            </a:r>
            <a:endParaRPr lang="en-US" alt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51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Evaluation metric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Accuracy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Precision and recall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Squared error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Likelihood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Posterior probability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Cost / Utility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Margin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Entropy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K-L divergence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344596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Estimate the Metrics?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en-US" dirty="0"/>
              <a:t>Hold-out method;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/>
              <a:t>k</a:t>
            </a:r>
            <a:r>
              <a:rPr lang="en-US" altLang="en-US" dirty="0"/>
              <a:t>-fold cross-validation method;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Leave-one-out method;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10492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ChangeArrowheads="1"/>
          </p:cNvSpPr>
          <p:nvPr/>
        </p:nvSpPr>
        <p:spPr bwMode="auto">
          <a:xfrm>
            <a:off x="3352800" y="1789723"/>
            <a:ext cx="5205046" cy="300135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531937" y="556910"/>
            <a:ext cx="9144000" cy="109855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pPr defTabSz="917575"/>
            <a:r>
              <a:rPr lang="en-US" altLang="en-US" sz="4000" dirty="0"/>
              <a:t>Classification: Train, Validation, Test Split</a:t>
            </a:r>
          </a:p>
        </p:txBody>
      </p:sp>
      <p:sp>
        <p:nvSpPr>
          <p:cNvPr id="304132" name="Line 4"/>
          <p:cNvSpPr>
            <a:spLocks noChangeShapeType="1"/>
          </p:cNvSpPr>
          <p:nvPr/>
        </p:nvSpPr>
        <p:spPr bwMode="auto">
          <a:xfrm flipV="1">
            <a:off x="4572000" y="4181475"/>
            <a:ext cx="62460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grpSp>
        <p:nvGrpSpPr>
          <p:cNvPr id="304133" name="Group 5"/>
          <p:cNvGrpSpPr>
            <a:grpSpLocks/>
          </p:cNvGrpSpPr>
          <p:nvPr/>
        </p:nvGrpSpPr>
        <p:grpSpPr bwMode="auto">
          <a:xfrm>
            <a:off x="2039938" y="1963569"/>
            <a:ext cx="1056913" cy="1152693"/>
            <a:chOff x="325" y="1265"/>
            <a:chExt cx="731" cy="848"/>
          </a:xfrm>
        </p:grpSpPr>
        <p:sp>
          <p:nvSpPr>
            <p:cNvPr id="304134" name="Oval 6"/>
            <p:cNvSpPr>
              <a:spLocks noChangeArrowheads="1"/>
            </p:cNvSpPr>
            <p:nvPr/>
          </p:nvSpPr>
          <p:spPr bwMode="auto">
            <a:xfrm>
              <a:off x="325" y="1833"/>
              <a:ext cx="727" cy="28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35" name="Oval 7" descr="Dotted diamond"/>
            <p:cNvSpPr>
              <a:spLocks noChangeArrowheads="1"/>
            </p:cNvSpPr>
            <p:nvPr/>
          </p:nvSpPr>
          <p:spPr bwMode="auto">
            <a:xfrm>
              <a:off x="325" y="1265"/>
              <a:ext cx="727" cy="280"/>
            </a:xfrm>
            <a:prstGeom prst="ellipse">
              <a:avLst/>
            </a:prstGeom>
            <a:pattFill prst="dotDmnd">
              <a:fgClr>
                <a:srgbClr val="51DC00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36" name="Oval 8"/>
            <p:cNvSpPr>
              <a:spLocks noChangeArrowheads="1"/>
            </p:cNvSpPr>
            <p:nvPr/>
          </p:nvSpPr>
          <p:spPr bwMode="auto">
            <a:xfrm>
              <a:off x="325" y="1805"/>
              <a:ext cx="731" cy="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37" name="Line 9"/>
            <p:cNvSpPr>
              <a:spLocks noChangeShapeType="1"/>
            </p:cNvSpPr>
            <p:nvPr/>
          </p:nvSpPr>
          <p:spPr bwMode="auto">
            <a:xfrm>
              <a:off x="1056" y="1405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38" name="Rectangle 10"/>
            <p:cNvSpPr>
              <a:spLocks noChangeArrowheads="1"/>
            </p:cNvSpPr>
            <p:nvPr/>
          </p:nvSpPr>
          <p:spPr bwMode="auto">
            <a:xfrm>
              <a:off x="454" y="1682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en-US" b="1">
                  <a:solidFill>
                    <a:srgbClr val="000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304139" name="Line 11"/>
            <p:cNvSpPr>
              <a:spLocks noChangeShapeType="1"/>
            </p:cNvSpPr>
            <p:nvPr/>
          </p:nvSpPr>
          <p:spPr bwMode="auto">
            <a:xfrm>
              <a:off x="325" y="1413"/>
              <a:ext cx="0" cy="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304140" name="Line 12"/>
          <p:cNvSpPr>
            <a:spLocks noChangeShapeType="1"/>
          </p:cNvSpPr>
          <p:nvPr/>
        </p:nvSpPr>
        <p:spPr bwMode="auto">
          <a:xfrm>
            <a:off x="6324600" y="4257675"/>
            <a:ext cx="17364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41" name="Rectangle 13"/>
          <p:cNvSpPr>
            <a:spLocks noChangeArrowheads="1"/>
          </p:cNvSpPr>
          <p:nvPr/>
        </p:nvSpPr>
        <p:spPr bwMode="auto">
          <a:xfrm>
            <a:off x="7620000" y="3167388"/>
            <a:ext cx="2080845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Predictions</a:t>
            </a:r>
          </a:p>
        </p:txBody>
      </p:sp>
      <p:grpSp>
        <p:nvGrpSpPr>
          <p:cNvPr id="304142" name="Group 14"/>
          <p:cNvGrpSpPr>
            <a:grpSpLocks/>
          </p:cNvGrpSpPr>
          <p:nvPr/>
        </p:nvGrpSpPr>
        <p:grpSpPr bwMode="auto">
          <a:xfrm>
            <a:off x="5334000" y="4110311"/>
            <a:ext cx="960042" cy="483914"/>
            <a:chOff x="2136" y="2818"/>
            <a:chExt cx="664" cy="356"/>
          </a:xfrm>
        </p:grpSpPr>
        <p:sp>
          <p:nvSpPr>
            <p:cNvPr id="304143" name="AutoShape 15"/>
            <p:cNvSpPr>
              <a:spLocks noChangeArrowheads="1"/>
            </p:cNvSpPr>
            <p:nvPr/>
          </p:nvSpPr>
          <p:spPr bwMode="auto">
            <a:xfrm flipV="1">
              <a:off x="2136" y="2818"/>
              <a:ext cx="664" cy="356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C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4" name="Rectangle 16"/>
            <p:cNvSpPr>
              <a:spLocks noChangeArrowheads="1"/>
            </p:cNvSpPr>
            <p:nvPr/>
          </p:nvSpPr>
          <p:spPr bwMode="auto">
            <a:xfrm>
              <a:off x="2499" y="2916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5" name="Rectangle 17"/>
            <p:cNvSpPr>
              <a:spLocks noChangeArrowheads="1"/>
            </p:cNvSpPr>
            <p:nvPr/>
          </p:nvSpPr>
          <p:spPr bwMode="auto">
            <a:xfrm>
              <a:off x="2219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6" name="Rectangle 18"/>
            <p:cNvSpPr>
              <a:spLocks noChangeArrowheads="1"/>
            </p:cNvSpPr>
            <p:nvPr/>
          </p:nvSpPr>
          <p:spPr bwMode="auto">
            <a:xfrm>
              <a:off x="2639" y="2998"/>
              <a:ext cx="79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7" name="Rectangle 19"/>
            <p:cNvSpPr>
              <a:spLocks noChangeArrowheads="1"/>
            </p:cNvSpPr>
            <p:nvPr/>
          </p:nvSpPr>
          <p:spPr bwMode="auto">
            <a:xfrm>
              <a:off x="2534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8" name="Line 20"/>
            <p:cNvSpPr>
              <a:spLocks noChangeShapeType="1"/>
            </p:cNvSpPr>
            <p:nvPr/>
          </p:nvSpPr>
          <p:spPr bwMode="auto">
            <a:xfrm flipH="1">
              <a:off x="2426" y="2953"/>
              <a:ext cx="65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9" name="Line 21"/>
            <p:cNvSpPr>
              <a:spLocks noChangeShapeType="1"/>
            </p:cNvSpPr>
            <p:nvPr/>
          </p:nvSpPr>
          <p:spPr bwMode="auto">
            <a:xfrm>
              <a:off x="2583" y="2958"/>
              <a:ext cx="52" cy="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50" name="Line 22"/>
            <p:cNvSpPr>
              <a:spLocks noChangeShapeType="1"/>
            </p:cNvSpPr>
            <p:nvPr/>
          </p:nvSpPr>
          <p:spPr bwMode="auto">
            <a:xfrm flipH="1">
              <a:off x="2303" y="3031"/>
              <a:ext cx="76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51" name="Line 23"/>
            <p:cNvSpPr>
              <a:spLocks noChangeShapeType="1"/>
            </p:cNvSpPr>
            <p:nvPr/>
          </p:nvSpPr>
          <p:spPr bwMode="auto">
            <a:xfrm>
              <a:off x="2457" y="3039"/>
              <a:ext cx="9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52" name="Rectangle 24"/>
            <p:cNvSpPr>
              <a:spLocks noChangeArrowheads="1"/>
            </p:cNvSpPr>
            <p:nvPr/>
          </p:nvSpPr>
          <p:spPr bwMode="auto">
            <a:xfrm>
              <a:off x="2350" y="2864"/>
              <a:ext cx="181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en-US" sz="1200"/>
                <a:t>Y</a:t>
              </a:r>
            </a:p>
          </p:txBody>
        </p:sp>
        <p:sp>
          <p:nvSpPr>
            <p:cNvPr id="304153" name="Rectangle 25"/>
            <p:cNvSpPr>
              <a:spLocks noChangeArrowheads="1"/>
            </p:cNvSpPr>
            <p:nvPr/>
          </p:nvSpPr>
          <p:spPr bwMode="auto">
            <a:xfrm>
              <a:off x="2559" y="2884"/>
              <a:ext cx="192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en-US" sz="1200"/>
                <a:t>N</a:t>
              </a:r>
            </a:p>
          </p:txBody>
        </p:sp>
        <p:sp>
          <p:nvSpPr>
            <p:cNvPr id="304154" name="Rectangle 26"/>
            <p:cNvSpPr>
              <a:spLocks noChangeArrowheads="1"/>
            </p:cNvSpPr>
            <p:nvPr/>
          </p:nvSpPr>
          <p:spPr bwMode="auto">
            <a:xfrm>
              <a:off x="2394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55" name="Line 27"/>
            <p:cNvSpPr>
              <a:spLocks noChangeShapeType="1"/>
            </p:cNvSpPr>
            <p:nvPr/>
          </p:nvSpPr>
          <p:spPr bwMode="auto">
            <a:xfrm>
              <a:off x="2408" y="3052"/>
              <a:ext cx="18" cy="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56" name="AutoShape 28"/>
            <p:cNvSpPr>
              <a:spLocks noChangeArrowheads="1"/>
            </p:cNvSpPr>
            <p:nvPr/>
          </p:nvSpPr>
          <p:spPr bwMode="auto">
            <a:xfrm>
              <a:off x="2370" y="2991"/>
              <a:ext cx="85" cy="66"/>
            </a:xfrm>
            <a:prstGeom prst="diamond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304157" name="Rectangle 29"/>
          <p:cNvSpPr>
            <a:spLocks noChangeArrowheads="1"/>
          </p:cNvSpPr>
          <p:nvPr/>
        </p:nvSpPr>
        <p:spPr bwMode="auto">
          <a:xfrm>
            <a:off x="3380955" y="1501638"/>
            <a:ext cx="2104657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Results Known</a:t>
            </a:r>
          </a:p>
        </p:txBody>
      </p:sp>
      <p:sp>
        <p:nvSpPr>
          <p:cNvPr id="304158" name="Rectangle 30"/>
          <p:cNvSpPr>
            <a:spLocks noChangeArrowheads="1"/>
          </p:cNvSpPr>
          <p:nvPr/>
        </p:nvSpPr>
        <p:spPr bwMode="auto">
          <a:xfrm>
            <a:off x="6103937" y="1871988"/>
            <a:ext cx="1879477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dirty="0">
                <a:solidFill>
                  <a:srgbClr val="FF5008"/>
                </a:solidFill>
                <a:latin typeface="Arial" panose="020B0604020202020204" pitchFamily="34" charset="0"/>
              </a:rPr>
              <a:t>Training set</a:t>
            </a:r>
          </a:p>
        </p:txBody>
      </p:sp>
      <p:sp>
        <p:nvSpPr>
          <p:cNvPr id="304159" name="Rectangle 31"/>
          <p:cNvSpPr>
            <a:spLocks noChangeArrowheads="1"/>
          </p:cNvSpPr>
          <p:nvPr/>
        </p:nvSpPr>
        <p:spPr bwMode="auto">
          <a:xfrm>
            <a:off x="3428999" y="4462788"/>
            <a:ext cx="2025005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b="1" dirty="0">
                <a:solidFill>
                  <a:srgbClr val="60C900"/>
                </a:solidFill>
                <a:latin typeface="Arial" panose="020B0604020202020204" pitchFamily="34" charset="0"/>
              </a:rPr>
              <a:t>Validation set</a:t>
            </a:r>
          </a:p>
        </p:txBody>
      </p:sp>
      <p:sp>
        <p:nvSpPr>
          <p:cNvPr id="304160" name="Rectangle 32"/>
          <p:cNvSpPr>
            <a:spLocks noChangeArrowheads="1"/>
          </p:cNvSpPr>
          <p:nvPr/>
        </p:nvSpPr>
        <p:spPr bwMode="auto">
          <a:xfrm>
            <a:off x="3651250" y="2015878"/>
            <a:ext cx="1041009" cy="107657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1" name="Line 33"/>
          <p:cNvSpPr>
            <a:spLocks noChangeShapeType="1"/>
          </p:cNvSpPr>
          <p:nvPr/>
        </p:nvSpPr>
        <p:spPr bwMode="auto">
          <a:xfrm>
            <a:off x="3644900" y="23050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2" name="Line 34"/>
          <p:cNvSpPr>
            <a:spLocks noChangeShapeType="1"/>
          </p:cNvSpPr>
          <p:nvPr/>
        </p:nvSpPr>
        <p:spPr bwMode="auto">
          <a:xfrm>
            <a:off x="3644900" y="19875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3" name="Line 35"/>
          <p:cNvSpPr>
            <a:spLocks noChangeShapeType="1"/>
          </p:cNvSpPr>
          <p:nvPr/>
        </p:nvSpPr>
        <p:spPr bwMode="auto">
          <a:xfrm>
            <a:off x="3644900" y="21526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4" name="Line 36"/>
          <p:cNvSpPr>
            <a:spLocks noChangeShapeType="1"/>
          </p:cNvSpPr>
          <p:nvPr/>
        </p:nvSpPr>
        <p:spPr bwMode="auto">
          <a:xfrm>
            <a:off x="3644900" y="24701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5" name="Line 37"/>
          <p:cNvSpPr>
            <a:spLocks noChangeShapeType="1"/>
          </p:cNvSpPr>
          <p:nvPr/>
        </p:nvSpPr>
        <p:spPr bwMode="auto">
          <a:xfrm>
            <a:off x="3644900" y="29400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6" name="Line 38"/>
          <p:cNvSpPr>
            <a:spLocks noChangeShapeType="1"/>
          </p:cNvSpPr>
          <p:nvPr/>
        </p:nvSpPr>
        <p:spPr bwMode="auto">
          <a:xfrm>
            <a:off x="3644900" y="27876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7" name="Line 39"/>
          <p:cNvSpPr>
            <a:spLocks noChangeShapeType="1"/>
          </p:cNvSpPr>
          <p:nvPr/>
        </p:nvSpPr>
        <p:spPr bwMode="auto">
          <a:xfrm>
            <a:off x="3644900" y="26225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8" name="Line 40"/>
          <p:cNvSpPr>
            <a:spLocks noChangeShapeType="1"/>
          </p:cNvSpPr>
          <p:nvPr/>
        </p:nvSpPr>
        <p:spPr bwMode="auto">
          <a:xfrm flipV="1">
            <a:off x="4616450" y="2011354"/>
            <a:ext cx="0" cy="108744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9" name="Rectangle 41"/>
          <p:cNvSpPr>
            <a:spLocks noChangeArrowheads="1"/>
          </p:cNvSpPr>
          <p:nvPr/>
        </p:nvSpPr>
        <p:spPr bwMode="auto">
          <a:xfrm>
            <a:off x="4575175" y="1812809"/>
            <a:ext cx="26425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304170" name="Rectangle 42"/>
          <p:cNvSpPr>
            <a:spLocks noChangeArrowheads="1"/>
          </p:cNvSpPr>
          <p:nvPr/>
        </p:nvSpPr>
        <p:spPr bwMode="auto">
          <a:xfrm>
            <a:off x="4575175" y="1965209"/>
            <a:ext cx="26425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304171" name="Rectangle 43"/>
          <p:cNvSpPr>
            <a:spLocks noChangeArrowheads="1"/>
          </p:cNvSpPr>
          <p:nvPr/>
        </p:nvSpPr>
        <p:spPr bwMode="auto">
          <a:xfrm>
            <a:off x="4598988" y="2130309"/>
            <a:ext cx="223375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304172" name="Rectangle 44"/>
          <p:cNvSpPr>
            <a:spLocks noChangeArrowheads="1"/>
          </p:cNvSpPr>
          <p:nvPr/>
        </p:nvSpPr>
        <p:spPr bwMode="auto">
          <a:xfrm>
            <a:off x="4598988" y="2282709"/>
            <a:ext cx="223375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304173" name="Rectangle 45"/>
          <p:cNvSpPr>
            <a:spLocks noChangeArrowheads="1"/>
          </p:cNvSpPr>
          <p:nvPr/>
        </p:nvSpPr>
        <p:spPr bwMode="auto">
          <a:xfrm>
            <a:off x="4575175" y="2435109"/>
            <a:ext cx="26425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grpSp>
        <p:nvGrpSpPr>
          <p:cNvPr id="304174" name="Group 46"/>
          <p:cNvGrpSpPr>
            <a:grpSpLocks/>
          </p:cNvGrpSpPr>
          <p:nvPr/>
        </p:nvGrpSpPr>
        <p:grpSpPr bwMode="auto">
          <a:xfrm>
            <a:off x="3962400" y="4067411"/>
            <a:ext cx="485804" cy="228364"/>
            <a:chOff x="1812" y="2352"/>
            <a:chExt cx="336" cy="168"/>
          </a:xfrm>
        </p:grpSpPr>
        <p:sp>
          <p:nvSpPr>
            <p:cNvPr id="304175" name="Rectangle 47"/>
            <p:cNvSpPr>
              <a:spLocks noChangeArrowheads="1"/>
            </p:cNvSpPr>
            <p:nvPr/>
          </p:nvSpPr>
          <p:spPr bwMode="auto">
            <a:xfrm>
              <a:off x="1812" y="2352"/>
              <a:ext cx="336" cy="1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76" name="Line 48"/>
            <p:cNvSpPr>
              <a:spLocks noChangeShapeType="1"/>
            </p:cNvSpPr>
            <p:nvPr/>
          </p:nvSpPr>
          <p:spPr bwMode="auto">
            <a:xfrm>
              <a:off x="1872" y="2416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77" name="Line 49"/>
            <p:cNvSpPr>
              <a:spLocks noChangeShapeType="1"/>
            </p:cNvSpPr>
            <p:nvPr/>
          </p:nvSpPr>
          <p:spPr bwMode="auto">
            <a:xfrm>
              <a:off x="1872" y="2448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78" name="Line 50"/>
            <p:cNvSpPr>
              <a:spLocks noChangeShapeType="1"/>
            </p:cNvSpPr>
            <p:nvPr/>
          </p:nvSpPr>
          <p:spPr bwMode="auto">
            <a:xfrm>
              <a:off x="1872" y="2480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grpSp>
        <p:nvGrpSpPr>
          <p:cNvPr id="304179" name="Group 51"/>
          <p:cNvGrpSpPr>
            <a:grpSpLocks/>
          </p:cNvGrpSpPr>
          <p:nvPr/>
        </p:nvGrpSpPr>
        <p:grpSpPr bwMode="auto">
          <a:xfrm>
            <a:off x="5556250" y="1894282"/>
            <a:ext cx="485804" cy="380606"/>
            <a:chOff x="2540" y="1303"/>
            <a:chExt cx="336" cy="280"/>
          </a:xfrm>
        </p:grpSpPr>
        <p:sp>
          <p:nvSpPr>
            <p:cNvPr id="304180" name="Rectangle 52"/>
            <p:cNvSpPr>
              <a:spLocks noChangeArrowheads="1"/>
            </p:cNvSpPr>
            <p:nvPr/>
          </p:nvSpPr>
          <p:spPr bwMode="auto">
            <a:xfrm>
              <a:off x="2540" y="1303"/>
              <a:ext cx="336" cy="28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81" name="Line 53"/>
            <p:cNvSpPr>
              <a:spLocks noChangeShapeType="1"/>
            </p:cNvSpPr>
            <p:nvPr/>
          </p:nvSpPr>
          <p:spPr bwMode="auto">
            <a:xfrm>
              <a:off x="2600" y="146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82" name="Line 54"/>
            <p:cNvSpPr>
              <a:spLocks noChangeShapeType="1"/>
            </p:cNvSpPr>
            <p:nvPr/>
          </p:nvSpPr>
          <p:spPr bwMode="auto">
            <a:xfrm>
              <a:off x="2600" y="150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83" name="Line 55"/>
            <p:cNvSpPr>
              <a:spLocks noChangeShapeType="1"/>
            </p:cNvSpPr>
            <p:nvPr/>
          </p:nvSpPr>
          <p:spPr bwMode="auto">
            <a:xfrm>
              <a:off x="2600" y="154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84" name="Line 56"/>
            <p:cNvSpPr>
              <a:spLocks noChangeShapeType="1"/>
            </p:cNvSpPr>
            <p:nvPr/>
          </p:nvSpPr>
          <p:spPr bwMode="auto">
            <a:xfrm>
              <a:off x="2600" y="1391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85" name="Line 57"/>
            <p:cNvSpPr>
              <a:spLocks noChangeShapeType="1"/>
            </p:cNvSpPr>
            <p:nvPr/>
          </p:nvSpPr>
          <p:spPr bwMode="auto">
            <a:xfrm>
              <a:off x="2608" y="142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304186" name="Line 58"/>
          <p:cNvSpPr>
            <a:spLocks noChangeShapeType="1"/>
          </p:cNvSpPr>
          <p:nvPr/>
        </p:nvSpPr>
        <p:spPr bwMode="auto">
          <a:xfrm>
            <a:off x="4922838" y="2092325"/>
            <a:ext cx="58267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87" name="Rectangle 59"/>
          <p:cNvSpPr>
            <a:spLocks noChangeArrowheads="1"/>
          </p:cNvSpPr>
          <p:nvPr/>
        </p:nvSpPr>
        <p:spPr bwMode="auto">
          <a:xfrm>
            <a:off x="5105402" y="2953164"/>
            <a:ext cx="1743690" cy="399637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88" name="Rectangle 60"/>
          <p:cNvSpPr>
            <a:spLocks noChangeArrowheads="1"/>
          </p:cNvSpPr>
          <p:nvPr/>
        </p:nvSpPr>
        <p:spPr bwMode="auto">
          <a:xfrm>
            <a:off x="5029200" y="2943679"/>
            <a:ext cx="208201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2000" dirty="0"/>
              <a:t>Classifier Builder</a:t>
            </a:r>
          </a:p>
        </p:txBody>
      </p:sp>
      <p:sp>
        <p:nvSpPr>
          <p:cNvPr id="304189" name="Line 61"/>
          <p:cNvSpPr>
            <a:spLocks noChangeShapeType="1"/>
          </p:cNvSpPr>
          <p:nvPr/>
        </p:nvSpPr>
        <p:spPr bwMode="auto">
          <a:xfrm flipH="1">
            <a:off x="5867400" y="2472687"/>
            <a:ext cx="0" cy="260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90" name="Line 62"/>
          <p:cNvSpPr>
            <a:spLocks noChangeShapeType="1"/>
          </p:cNvSpPr>
          <p:nvPr/>
        </p:nvSpPr>
        <p:spPr bwMode="auto">
          <a:xfrm>
            <a:off x="5867400" y="3485193"/>
            <a:ext cx="0" cy="3914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91" name="Line 63"/>
          <p:cNvSpPr>
            <a:spLocks noChangeShapeType="1"/>
          </p:cNvSpPr>
          <p:nvPr/>
        </p:nvSpPr>
        <p:spPr bwMode="auto">
          <a:xfrm flipV="1">
            <a:off x="3200401" y="2491482"/>
            <a:ext cx="401945" cy="1359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92" name="Rectangle 64"/>
          <p:cNvSpPr>
            <a:spLocks noChangeArrowheads="1"/>
          </p:cNvSpPr>
          <p:nvPr/>
        </p:nvSpPr>
        <p:spPr bwMode="auto">
          <a:xfrm>
            <a:off x="7010400" y="2710188"/>
            <a:ext cx="1623648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Evaluate</a:t>
            </a:r>
          </a:p>
        </p:txBody>
      </p:sp>
      <p:sp>
        <p:nvSpPr>
          <p:cNvPr id="304193" name="Line 65"/>
          <p:cNvSpPr>
            <a:spLocks noChangeShapeType="1"/>
          </p:cNvSpPr>
          <p:nvPr/>
        </p:nvSpPr>
        <p:spPr bwMode="auto">
          <a:xfrm>
            <a:off x="4191000" y="3289453"/>
            <a:ext cx="0" cy="58722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94" name="Rectangle 66"/>
          <p:cNvSpPr>
            <a:spLocks noChangeArrowheads="1"/>
          </p:cNvSpPr>
          <p:nvPr/>
        </p:nvSpPr>
        <p:spPr bwMode="auto">
          <a:xfrm>
            <a:off x="8153400" y="3736173"/>
            <a:ext cx="208202" cy="97870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/>
              <a:t>+</a:t>
            </a:r>
          </a:p>
          <a:p>
            <a:r>
              <a:rPr lang="en-US" altLang="en-US" b="1"/>
              <a:t>-</a:t>
            </a:r>
          </a:p>
          <a:p>
            <a:r>
              <a:rPr lang="en-US" altLang="en-US" b="1"/>
              <a:t>+</a:t>
            </a:r>
          </a:p>
          <a:p>
            <a:r>
              <a:rPr lang="en-US" altLang="en-US" b="1"/>
              <a:t>-</a:t>
            </a:r>
          </a:p>
        </p:txBody>
      </p:sp>
      <p:sp>
        <p:nvSpPr>
          <p:cNvPr id="304195" name="Line 67"/>
          <p:cNvSpPr>
            <a:spLocks noChangeShapeType="1"/>
          </p:cNvSpPr>
          <p:nvPr/>
        </p:nvSpPr>
        <p:spPr bwMode="auto">
          <a:xfrm flipH="1" flipV="1">
            <a:off x="7162800" y="3507101"/>
            <a:ext cx="832807" cy="521974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grpSp>
        <p:nvGrpSpPr>
          <p:cNvPr id="304196" name="Group 68"/>
          <p:cNvGrpSpPr>
            <a:grpSpLocks/>
          </p:cNvGrpSpPr>
          <p:nvPr/>
        </p:nvGrpSpPr>
        <p:grpSpPr bwMode="auto">
          <a:xfrm>
            <a:off x="2286000" y="5439011"/>
            <a:ext cx="485804" cy="228364"/>
            <a:chOff x="1812" y="2352"/>
            <a:chExt cx="336" cy="168"/>
          </a:xfrm>
        </p:grpSpPr>
        <p:sp>
          <p:nvSpPr>
            <p:cNvPr id="304197" name="Rectangle 69"/>
            <p:cNvSpPr>
              <a:spLocks noChangeArrowheads="1"/>
            </p:cNvSpPr>
            <p:nvPr/>
          </p:nvSpPr>
          <p:spPr bwMode="auto">
            <a:xfrm>
              <a:off x="1812" y="2352"/>
              <a:ext cx="336" cy="16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98" name="Line 70"/>
            <p:cNvSpPr>
              <a:spLocks noChangeShapeType="1"/>
            </p:cNvSpPr>
            <p:nvPr/>
          </p:nvSpPr>
          <p:spPr bwMode="auto">
            <a:xfrm>
              <a:off x="1872" y="2416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99" name="Line 71"/>
            <p:cNvSpPr>
              <a:spLocks noChangeShapeType="1"/>
            </p:cNvSpPr>
            <p:nvPr/>
          </p:nvSpPr>
          <p:spPr bwMode="auto">
            <a:xfrm>
              <a:off x="1872" y="2448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0" name="Line 72"/>
            <p:cNvSpPr>
              <a:spLocks noChangeShapeType="1"/>
            </p:cNvSpPr>
            <p:nvPr/>
          </p:nvSpPr>
          <p:spPr bwMode="auto">
            <a:xfrm>
              <a:off x="1872" y="2480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304201" name="Line 73"/>
          <p:cNvSpPr>
            <a:spLocks noChangeShapeType="1"/>
          </p:cNvSpPr>
          <p:nvPr/>
        </p:nvSpPr>
        <p:spPr bwMode="auto">
          <a:xfrm>
            <a:off x="2514600" y="3486611"/>
            <a:ext cx="0" cy="17616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grpSp>
        <p:nvGrpSpPr>
          <p:cNvPr id="304202" name="Group 74"/>
          <p:cNvGrpSpPr>
            <a:grpSpLocks/>
          </p:cNvGrpSpPr>
          <p:nvPr/>
        </p:nvGrpSpPr>
        <p:grpSpPr bwMode="auto">
          <a:xfrm>
            <a:off x="5334000" y="5329511"/>
            <a:ext cx="902208" cy="483914"/>
            <a:chOff x="2136" y="2818"/>
            <a:chExt cx="664" cy="356"/>
          </a:xfrm>
        </p:grpSpPr>
        <p:sp>
          <p:nvSpPr>
            <p:cNvPr id="304203" name="AutoShape 75"/>
            <p:cNvSpPr>
              <a:spLocks noChangeArrowheads="1"/>
            </p:cNvSpPr>
            <p:nvPr/>
          </p:nvSpPr>
          <p:spPr bwMode="auto">
            <a:xfrm flipV="1">
              <a:off x="2136" y="2818"/>
              <a:ext cx="664" cy="356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4" name="Rectangle 76"/>
            <p:cNvSpPr>
              <a:spLocks noChangeArrowheads="1"/>
            </p:cNvSpPr>
            <p:nvPr/>
          </p:nvSpPr>
          <p:spPr bwMode="auto">
            <a:xfrm>
              <a:off x="2499" y="2916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5" name="Rectangle 77"/>
            <p:cNvSpPr>
              <a:spLocks noChangeArrowheads="1"/>
            </p:cNvSpPr>
            <p:nvPr/>
          </p:nvSpPr>
          <p:spPr bwMode="auto">
            <a:xfrm>
              <a:off x="2219" y="3103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6" name="Rectangle 78"/>
            <p:cNvSpPr>
              <a:spLocks noChangeArrowheads="1"/>
            </p:cNvSpPr>
            <p:nvPr/>
          </p:nvSpPr>
          <p:spPr bwMode="auto">
            <a:xfrm>
              <a:off x="2639" y="2998"/>
              <a:ext cx="79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7" name="Rectangle 79"/>
            <p:cNvSpPr>
              <a:spLocks noChangeArrowheads="1"/>
            </p:cNvSpPr>
            <p:nvPr/>
          </p:nvSpPr>
          <p:spPr bwMode="auto">
            <a:xfrm>
              <a:off x="2534" y="3103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8" name="Line 80"/>
            <p:cNvSpPr>
              <a:spLocks noChangeShapeType="1"/>
            </p:cNvSpPr>
            <p:nvPr/>
          </p:nvSpPr>
          <p:spPr bwMode="auto">
            <a:xfrm flipH="1">
              <a:off x="2426" y="2953"/>
              <a:ext cx="65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9" name="Line 81"/>
            <p:cNvSpPr>
              <a:spLocks noChangeShapeType="1"/>
            </p:cNvSpPr>
            <p:nvPr/>
          </p:nvSpPr>
          <p:spPr bwMode="auto">
            <a:xfrm>
              <a:off x="2583" y="2958"/>
              <a:ext cx="52" cy="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10" name="Line 82"/>
            <p:cNvSpPr>
              <a:spLocks noChangeShapeType="1"/>
            </p:cNvSpPr>
            <p:nvPr/>
          </p:nvSpPr>
          <p:spPr bwMode="auto">
            <a:xfrm flipH="1">
              <a:off x="2303" y="3031"/>
              <a:ext cx="76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11" name="Line 83"/>
            <p:cNvSpPr>
              <a:spLocks noChangeShapeType="1"/>
            </p:cNvSpPr>
            <p:nvPr/>
          </p:nvSpPr>
          <p:spPr bwMode="auto">
            <a:xfrm>
              <a:off x="2457" y="3039"/>
              <a:ext cx="9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12" name="Rectangle 84"/>
            <p:cNvSpPr>
              <a:spLocks noChangeArrowheads="1"/>
            </p:cNvSpPr>
            <p:nvPr/>
          </p:nvSpPr>
          <p:spPr bwMode="auto">
            <a:xfrm>
              <a:off x="2350" y="2864"/>
              <a:ext cx="125" cy="175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endParaRPr lang="en-US" altLang="en-US" sz="1200"/>
            </a:p>
          </p:txBody>
        </p:sp>
        <p:sp>
          <p:nvSpPr>
            <p:cNvPr id="304213" name="Rectangle 85"/>
            <p:cNvSpPr>
              <a:spLocks noChangeArrowheads="1"/>
            </p:cNvSpPr>
            <p:nvPr/>
          </p:nvSpPr>
          <p:spPr bwMode="auto">
            <a:xfrm>
              <a:off x="2560" y="2884"/>
              <a:ext cx="125" cy="175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endParaRPr lang="en-US" altLang="en-US" sz="1200"/>
            </a:p>
          </p:txBody>
        </p:sp>
        <p:sp>
          <p:nvSpPr>
            <p:cNvPr id="304214" name="Rectangle 86"/>
            <p:cNvSpPr>
              <a:spLocks noChangeArrowheads="1"/>
            </p:cNvSpPr>
            <p:nvPr/>
          </p:nvSpPr>
          <p:spPr bwMode="auto">
            <a:xfrm>
              <a:off x="2394" y="3103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15" name="Line 87"/>
            <p:cNvSpPr>
              <a:spLocks noChangeShapeType="1"/>
            </p:cNvSpPr>
            <p:nvPr/>
          </p:nvSpPr>
          <p:spPr bwMode="auto">
            <a:xfrm>
              <a:off x="2408" y="3052"/>
              <a:ext cx="18" cy="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16" name="AutoShape 88"/>
            <p:cNvSpPr>
              <a:spLocks noChangeArrowheads="1"/>
            </p:cNvSpPr>
            <p:nvPr/>
          </p:nvSpPr>
          <p:spPr bwMode="auto">
            <a:xfrm>
              <a:off x="2370" y="2991"/>
              <a:ext cx="85" cy="66"/>
            </a:xfrm>
            <a:prstGeom prst="diamond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304217" name="Text Box 89"/>
          <p:cNvSpPr txBox="1">
            <a:spLocks noChangeArrowheads="1"/>
          </p:cNvSpPr>
          <p:nvPr/>
        </p:nvSpPr>
        <p:spPr bwMode="auto">
          <a:xfrm>
            <a:off x="5318126" y="5799838"/>
            <a:ext cx="12311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dirty="0"/>
              <a:t>Classifier</a:t>
            </a:r>
          </a:p>
        </p:txBody>
      </p:sp>
      <p:sp>
        <p:nvSpPr>
          <p:cNvPr id="304218" name="Line 90"/>
          <p:cNvSpPr>
            <a:spLocks noChangeShapeType="1"/>
          </p:cNvSpPr>
          <p:nvPr/>
        </p:nvSpPr>
        <p:spPr bwMode="auto">
          <a:xfrm>
            <a:off x="2895600" y="5553075"/>
            <a:ext cx="222082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219" name="Text Box 91"/>
          <p:cNvSpPr txBox="1">
            <a:spLocks noChangeArrowheads="1"/>
          </p:cNvSpPr>
          <p:nvPr/>
        </p:nvSpPr>
        <p:spPr bwMode="auto">
          <a:xfrm>
            <a:off x="1981200" y="5758563"/>
            <a:ext cx="20679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dirty="0"/>
              <a:t>Final Test Set</a:t>
            </a:r>
          </a:p>
        </p:txBody>
      </p:sp>
      <p:sp>
        <p:nvSpPr>
          <p:cNvPr id="304220" name="Rectangle 92"/>
          <p:cNvSpPr>
            <a:spLocks noChangeArrowheads="1"/>
          </p:cNvSpPr>
          <p:nvPr/>
        </p:nvSpPr>
        <p:spPr bwMode="auto">
          <a:xfrm>
            <a:off x="8153400" y="5107773"/>
            <a:ext cx="208202" cy="97870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/>
              <a:t>+</a:t>
            </a:r>
          </a:p>
          <a:p>
            <a:r>
              <a:rPr lang="en-US" altLang="en-US" b="1"/>
              <a:t>-</a:t>
            </a:r>
          </a:p>
          <a:p>
            <a:r>
              <a:rPr lang="en-US" altLang="en-US" b="1"/>
              <a:t>+</a:t>
            </a:r>
          </a:p>
          <a:p>
            <a:r>
              <a:rPr lang="en-US" altLang="en-US" b="1"/>
              <a:t>-</a:t>
            </a:r>
          </a:p>
        </p:txBody>
      </p:sp>
      <p:sp>
        <p:nvSpPr>
          <p:cNvPr id="304221" name="Line 93"/>
          <p:cNvSpPr>
            <a:spLocks noChangeShapeType="1"/>
          </p:cNvSpPr>
          <p:nvPr/>
        </p:nvSpPr>
        <p:spPr bwMode="auto">
          <a:xfrm>
            <a:off x="6248400" y="5553075"/>
            <a:ext cx="1735015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222" name="Rectangle 94"/>
          <p:cNvSpPr>
            <a:spLocks noChangeArrowheads="1"/>
          </p:cNvSpPr>
          <p:nvPr/>
        </p:nvSpPr>
        <p:spPr bwMode="auto">
          <a:xfrm>
            <a:off x="8382000" y="5148588"/>
            <a:ext cx="1648265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Final Evaluation</a:t>
            </a:r>
          </a:p>
        </p:txBody>
      </p:sp>
      <p:sp>
        <p:nvSpPr>
          <p:cNvPr id="304223" name="Line 95"/>
          <p:cNvSpPr>
            <a:spLocks noChangeShapeType="1"/>
          </p:cNvSpPr>
          <p:nvPr/>
        </p:nvSpPr>
        <p:spPr bwMode="auto">
          <a:xfrm>
            <a:off x="5867400" y="4856793"/>
            <a:ext cx="0" cy="3914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224" name="Text Box 96"/>
          <p:cNvSpPr txBox="1">
            <a:spLocks noChangeArrowheads="1"/>
          </p:cNvSpPr>
          <p:nvPr/>
        </p:nvSpPr>
        <p:spPr bwMode="auto">
          <a:xfrm>
            <a:off x="9051927" y="1724857"/>
            <a:ext cx="76093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/>
              <a:t>Model</a:t>
            </a:r>
          </a:p>
          <a:p>
            <a:pPr algn="l"/>
            <a:r>
              <a:rPr lang="en-US" altLang="en-US"/>
              <a:t>Builder</a:t>
            </a:r>
          </a:p>
        </p:txBody>
      </p:sp>
      <p:sp>
        <p:nvSpPr>
          <p:cNvPr id="304225" name="Text Box 97"/>
          <p:cNvSpPr txBox="1">
            <a:spLocks noChangeArrowheads="1"/>
          </p:cNvSpPr>
          <p:nvPr/>
        </p:nvSpPr>
        <p:spPr bwMode="auto">
          <a:xfrm>
            <a:off x="1269024" y="4920222"/>
            <a:ext cx="6553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</a:pPr>
            <a:r>
              <a:rPr lang="en-US" altLang="en-US" i="1" dirty="0">
                <a:solidFill>
                  <a:srgbClr val="FF0000"/>
                </a:solidFill>
              </a:rPr>
              <a:t>The test data can’t be used for parameter tuning!</a:t>
            </a:r>
          </a:p>
        </p:txBody>
      </p:sp>
    </p:spTree>
    <p:extLst>
      <p:ext uri="{BB962C8B-B14F-4D97-AF65-F5344CB8AC3E}">
        <p14:creationId xmlns:p14="http://schemas.microsoft.com/office/powerpoint/2010/main" val="86865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095" y="1107178"/>
            <a:ext cx="9601196" cy="130386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dirty="0"/>
            </a:br>
            <a:r>
              <a:rPr lang="en-US" i="1" dirty="0"/>
              <a:t>K</a:t>
            </a:r>
            <a:r>
              <a:rPr lang="en-US" dirty="0"/>
              <a:t>-fold Cross Validation Example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2614979"/>
            <a:ext cx="4768850" cy="4351338"/>
          </a:xfrm>
        </p:spPr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dirty="0"/>
              <a:t>Split the data into 5 samples </a:t>
            </a:r>
          </a:p>
          <a:p>
            <a:pPr marL="514350" indent="-514350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dirty="0"/>
              <a:t>Fit a model to the training samples and use the test sample to calculate a CV metric. </a:t>
            </a:r>
          </a:p>
          <a:p>
            <a:pPr marL="514350" indent="-514350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dirty="0"/>
              <a:t>Repeat the process for the next sample, until all samples have been used to either train or test the model </a:t>
            </a:r>
          </a:p>
        </p:txBody>
      </p:sp>
      <p:pic>
        <p:nvPicPr>
          <p:cNvPr id="2970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2480042"/>
            <a:ext cx="5429250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68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5"/>
          <p:cNvSpPr>
            <a:spLocks noGrp="1"/>
          </p:cNvSpPr>
          <p:nvPr>
            <p:ph type="title"/>
          </p:nvPr>
        </p:nvSpPr>
        <p:spPr>
          <a:xfrm>
            <a:off x="1858110" y="1065983"/>
            <a:ext cx="9601196" cy="1303867"/>
          </a:xfrm>
        </p:spPr>
        <p:txBody>
          <a:bodyPr/>
          <a:lstStyle/>
          <a:p>
            <a:r>
              <a:rPr lang="en-US" altLang="zh-TW" dirty="0"/>
              <a:t>What are we seeking?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42" y="2610338"/>
            <a:ext cx="7192401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96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090245"/>
            <a:ext cx="9144000" cy="1143000"/>
          </a:xfrm>
        </p:spPr>
        <p:txBody>
          <a:bodyPr/>
          <a:lstStyle/>
          <a:p>
            <a:r>
              <a:rPr lang="en-US" altLang="he-IL" sz="4000" b="1" dirty="0"/>
              <a:t>Some Issues in Machine Learning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2690445"/>
            <a:ext cx="9144000" cy="306949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he-IL" dirty="0"/>
              <a:t>What representation is the best:</a:t>
            </a:r>
          </a:p>
          <a:p>
            <a:pPr>
              <a:lnSpc>
                <a:spcPct val="120000"/>
              </a:lnSpc>
            </a:pPr>
            <a:r>
              <a:rPr lang="en-US" altLang="he-IL" dirty="0"/>
              <a:t>What algorithms can approximate functions well, and when? </a:t>
            </a:r>
          </a:p>
          <a:p>
            <a:pPr>
              <a:lnSpc>
                <a:spcPct val="120000"/>
              </a:lnSpc>
            </a:pPr>
            <a:r>
              <a:rPr lang="en-US" altLang="he-IL" dirty="0"/>
              <a:t>What evaluation metric is perfect?</a:t>
            </a:r>
          </a:p>
          <a:p>
            <a:pPr>
              <a:lnSpc>
                <a:spcPct val="120000"/>
              </a:lnSpc>
            </a:pPr>
            <a:r>
              <a:rPr lang="en-US" altLang="he-IL" dirty="0"/>
              <a:t>How does number of training examples influence accuracy? </a:t>
            </a:r>
          </a:p>
          <a:p>
            <a:pPr>
              <a:lnSpc>
                <a:spcPct val="120000"/>
              </a:lnSpc>
            </a:pPr>
            <a:r>
              <a:rPr lang="en-US" altLang="he-IL" dirty="0"/>
              <a:t>How does complexity of hypothesis representation impact it? </a:t>
            </a:r>
          </a:p>
          <a:p>
            <a:pPr>
              <a:lnSpc>
                <a:spcPct val="120000"/>
              </a:lnSpc>
            </a:pPr>
            <a:r>
              <a:rPr lang="en-US" altLang="he-IL" dirty="0"/>
              <a:t>How does noisy data influence accuracy? </a:t>
            </a:r>
          </a:p>
        </p:txBody>
      </p:sp>
    </p:spTree>
    <p:extLst>
      <p:ext uri="{BB962C8B-B14F-4D97-AF65-F5344CB8AC3E}">
        <p14:creationId xmlns:p14="http://schemas.microsoft.com/office/powerpoint/2010/main" val="73172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0250BC0-D73A-4C7B-954A-3B9E97CD86BA}" type="slidenum">
              <a:rPr lang="tr-TR" altLang="en-US" sz="1400"/>
              <a:pPr eaLnBrk="1" hangingPunct="1"/>
              <a:t>28</a:t>
            </a:fld>
            <a:endParaRPr lang="tr-TR" altLang="en-US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/>
              <a:t>Resources: Datasets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tr-TR" altLang="en-US" dirty="0"/>
              <a:t>UCI Repository: </a:t>
            </a:r>
            <a:r>
              <a:rPr lang="tr-TR" altLang="en-US" sz="2000" dirty="0">
                <a:solidFill>
                  <a:srgbClr val="3333FF"/>
                </a:solidFill>
                <a:hlinkClick r:id="rId2"/>
              </a:rPr>
              <a:t>http://www.ics.uci.edu/~mlearn/MLRepository.html</a:t>
            </a:r>
            <a:endParaRPr lang="tr-TR" altLang="en-US" sz="2000" dirty="0">
              <a:solidFill>
                <a:srgbClr val="3333FF"/>
              </a:solidFill>
            </a:endParaRPr>
          </a:p>
          <a:p>
            <a:pPr eaLnBrk="1" hangingPunct="1"/>
            <a:r>
              <a:rPr lang="tr-TR" altLang="en-US" dirty="0"/>
              <a:t>UCI KDD Archive: </a:t>
            </a:r>
            <a:r>
              <a:rPr lang="tr-TR" altLang="en-US" sz="2000" dirty="0">
                <a:hlinkClick r:id="rId3"/>
              </a:rPr>
              <a:t>http://kdd.ics.uci.edu/summary.data.application.html</a:t>
            </a:r>
            <a:endParaRPr lang="tr-TR" altLang="en-US" sz="2000" dirty="0"/>
          </a:p>
          <a:p>
            <a:pPr eaLnBrk="1" hangingPunct="1"/>
            <a:r>
              <a:rPr lang="tr-TR" altLang="en-US" dirty="0"/>
              <a:t>Statlib: </a:t>
            </a:r>
            <a:r>
              <a:rPr lang="tr-TR" altLang="en-US" sz="2000" dirty="0">
                <a:hlinkClick r:id="rId4"/>
              </a:rPr>
              <a:t>http://lib.stat.cmu.edu/</a:t>
            </a:r>
            <a:endParaRPr lang="tr-TR" altLang="en-US" sz="2000" dirty="0"/>
          </a:p>
          <a:p>
            <a:pPr eaLnBrk="1" hangingPunct="1"/>
            <a:r>
              <a:rPr lang="tr-TR" altLang="en-US" dirty="0"/>
              <a:t>Delve: </a:t>
            </a:r>
            <a:r>
              <a:rPr lang="tr-TR" altLang="en-US" sz="2000" dirty="0">
                <a:hlinkClick r:id="rId5"/>
              </a:rPr>
              <a:t>http://www.cs.utoronto.ca/~delve/</a:t>
            </a:r>
            <a:endParaRPr lang="tr-T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7444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1" y="1159933"/>
            <a:ext cx="9601196" cy="1303867"/>
          </a:xfrm>
        </p:spPr>
        <p:txBody>
          <a:bodyPr/>
          <a:lstStyle/>
          <a:p>
            <a:pPr eaLnBrk="1" hangingPunct="1"/>
            <a:r>
              <a:rPr lang="tr-TR" altLang="en-US" dirty="0"/>
              <a:t>Resources: Journals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en-US" dirty="0"/>
              <a:t>Journal of Machine Learning Research </a:t>
            </a:r>
            <a:endParaRPr lang="en-NZ" altLang="en-US" dirty="0"/>
          </a:p>
          <a:p>
            <a:pPr eaLnBrk="1" hangingPunct="1"/>
            <a:r>
              <a:rPr lang="tr-TR" altLang="en-US" dirty="0"/>
              <a:t>Machine Learning </a:t>
            </a:r>
          </a:p>
          <a:p>
            <a:pPr eaLnBrk="1" hangingPunct="1"/>
            <a:r>
              <a:rPr lang="tr-TR" altLang="en-US" dirty="0"/>
              <a:t>IEEE Transactions on Neural Networks</a:t>
            </a:r>
          </a:p>
          <a:p>
            <a:pPr eaLnBrk="1" hangingPunct="1"/>
            <a:r>
              <a:rPr lang="tr-TR" altLang="en-US" dirty="0"/>
              <a:t>IEEE Transactions on Pattern Analysis and Machine Intelligence</a:t>
            </a:r>
          </a:p>
          <a:p>
            <a:pPr eaLnBrk="1" hangingPunct="1"/>
            <a:r>
              <a:rPr lang="tr-TR" alt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5079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8876" y="1178187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What is </a:t>
            </a:r>
            <a:br>
              <a:rPr lang="en-US" altLang="zh-TW" dirty="0"/>
            </a:br>
            <a:r>
              <a:rPr lang="en-US" altLang="zh-TW" dirty="0"/>
              <a:t>Machine Learning?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3156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1" y="1339565"/>
            <a:ext cx="9601196" cy="1303867"/>
          </a:xfrm>
        </p:spPr>
        <p:txBody>
          <a:bodyPr/>
          <a:lstStyle/>
          <a:p>
            <a:pPr eaLnBrk="1" hangingPunct="1"/>
            <a:r>
              <a:rPr lang="tr-TR" altLang="en-US" dirty="0"/>
              <a:t>Resources: Conferences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10568" y="2643432"/>
            <a:ext cx="9001125" cy="2780445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tr-TR" altLang="en-US" sz="2000" dirty="0"/>
              <a:t>International Conference on Machine Learning (ICML) </a:t>
            </a:r>
          </a:p>
          <a:p>
            <a:pPr>
              <a:lnSpc>
                <a:spcPct val="80000"/>
              </a:lnSpc>
            </a:pPr>
            <a:r>
              <a:rPr lang="tr-TR" altLang="en-US" sz="2000" dirty="0"/>
              <a:t>Neural Information Processing Systems (</a:t>
            </a:r>
            <a:r>
              <a:rPr lang="en-NZ" dirty="0" err="1"/>
              <a:t>NeurIPS</a:t>
            </a:r>
            <a:r>
              <a:rPr lang="en-NZ" dirty="0"/>
              <a:t>, formerly NIPS</a:t>
            </a:r>
            <a:r>
              <a:rPr lang="tr-TR" alt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2000" dirty="0"/>
              <a:t>International Joint Conference on Artificial Intelligence (IJCAI)</a:t>
            </a:r>
            <a:endParaRPr lang="en-NZ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Association for the Advancement of Artificial Intelligence (AAAI)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International Conference on Computer Vision (ICCV)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Conference on Computer Vision and Pattern Recognition (CVPR)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International Conference on Learning Representations (ICLR)</a:t>
            </a:r>
            <a:endParaRPr lang="tr-TR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ACM SIGKDD Conference on Knowledge Discovery and Data Mining (KDD)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5616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machine learning</a:t>
            </a:r>
            <a:endParaRPr lang="en-NZ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 branch of </a:t>
            </a:r>
            <a:r>
              <a:rPr lang="en-US" altLang="zh-TW" sz="2400" b="1" dirty="0"/>
              <a:t>artificial intelligence</a:t>
            </a:r>
            <a:r>
              <a:rPr lang="en-US" altLang="zh-TW" sz="2400" dirty="0"/>
              <a:t>.</a:t>
            </a:r>
          </a:p>
          <a:p>
            <a:endParaRPr lang="en-US" altLang="zh-TW" sz="2400" dirty="0"/>
          </a:p>
          <a:p>
            <a:r>
              <a:rPr lang="en-US" dirty="0"/>
              <a:t>Machine learning is  the scientific study of algorithms and statistical models that computers use to effectively perform a specific task without using explicit instructions.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821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1903046" y="1345223"/>
            <a:ext cx="8153400" cy="977900"/>
          </a:xfrm>
        </p:spPr>
        <p:txBody>
          <a:bodyPr/>
          <a:lstStyle/>
          <a:p>
            <a:r>
              <a:rPr lang="en-US" altLang="en-US" sz="4000" b="1" dirty="0"/>
              <a:t>Related Disciplines</a:t>
            </a:r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751016" y="2383695"/>
            <a:ext cx="7154984" cy="3831491"/>
            <a:chOff x="432" y="1056"/>
            <a:chExt cx="4848" cy="2928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304" y="1920"/>
              <a:ext cx="960" cy="76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chemeClr val="bg1"/>
                  </a:solidFill>
                </a:rPr>
                <a:t>Machine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chemeClr val="bg1"/>
                  </a:solidFill>
                </a:rPr>
                <a:t>Learning</a:t>
              </a: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056" y="1248"/>
              <a:ext cx="528" cy="4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AI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32" y="2112"/>
              <a:ext cx="1104" cy="7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probability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&amp;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statistics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152" y="3216"/>
              <a:ext cx="1488" cy="7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computational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complexity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theory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352" y="1248"/>
              <a:ext cx="1152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control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theory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840" y="1536"/>
              <a:ext cx="1104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information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theory</a:t>
              </a: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984" y="2304"/>
              <a:ext cx="115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philosophy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032" y="2832"/>
              <a:ext cx="1248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psychology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120" y="3552"/>
              <a:ext cx="1344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neurophysiology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672" y="2928"/>
              <a:ext cx="105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Data Mining</a:t>
              </a: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584" y="1056"/>
              <a:ext cx="864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decision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theory</a:t>
              </a: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552" y="1104"/>
              <a:ext cx="960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game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theory</a:t>
              </a: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168" y="2688"/>
              <a:ext cx="864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optimization</a:t>
              </a: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1344" y="1824"/>
              <a:ext cx="864" cy="4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biological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evolution</a:t>
              </a: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584" y="1584"/>
              <a:ext cx="86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064" y="1440"/>
              <a:ext cx="48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832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3120" y="1440"/>
              <a:ext cx="62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216" y="1920"/>
              <a:ext cx="67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1536" y="2400"/>
              <a:ext cx="81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2160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1584" y="2496"/>
              <a:ext cx="81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2208" y="2880"/>
              <a:ext cx="912" cy="4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statistical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mechanics</a:t>
              </a: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1920" y="2544"/>
              <a:ext cx="57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2544" y="2640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H="1" flipV="1">
              <a:off x="3024" y="2640"/>
              <a:ext cx="384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H="1" flipV="1">
              <a:off x="3120" y="2544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H="1" flipV="1">
              <a:off x="3264" y="2400"/>
              <a:ext cx="110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 flipV="1">
              <a:off x="3264" y="2256"/>
              <a:ext cx="76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18131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0022" y="358218"/>
            <a:ext cx="9601196" cy="1303867"/>
          </a:xfrm>
        </p:spPr>
        <p:txBody>
          <a:bodyPr/>
          <a:lstStyle/>
          <a:p>
            <a:r>
              <a:rPr lang="en-US" altLang="zh-TW" dirty="0"/>
              <a:t>What is Machine Learning?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86758" y="2146199"/>
            <a:ext cx="1323975" cy="2247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46" y="2017693"/>
            <a:ext cx="2172858" cy="10219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84" y="3162316"/>
            <a:ext cx="2164221" cy="9627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27" y="4185605"/>
            <a:ext cx="2195537" cy="117672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544432" y="2314286"/>
            <a:ext cx="136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“Hi”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544433" y="3412875"/>
            <a:ext cx="199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544433" y="4593955"/>
            <a:ext cx="170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“Good bye”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09" y="2215296"/>
            <a:ext cx="1800000" cy="134759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868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You said “Hello”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787687" y="5440796"/>
            <a:ext cx="384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of audio data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338939" y="5362326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write the program for learning.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5920620" y="4394100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4064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4125426" y="4196343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94101" y="1768323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887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 animBg="1"/>
      <p:bldP spid="20" grpId="0" animBg="1"/>
      <p:bldP spid="21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933313" y="2094245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57" y="1840786"/>
            <a:ext cx="931280" cy="105143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057" y="3097561"/>
            <a:ext cx="899978" cy="1075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8951251" y="344283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963337" y="473810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559" y="4378001"/>
            <a:ext cx="915693" cy="11818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40694" y="519397"/>
            <a:ext cx="9601196" cy="1303867"/>
          </a:xfrm>
        </p:spPr>
        <p:txBody>
          <a:bodyPr/>
          <a:lstStyle/>
          <a:p>
            <a:r>
              <a:rPr lang="en-US" altLang="zh-TW" dirty="0"/>
              <a:t>What is Machine Learning?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286758" y="2146199"/>
            <a:ext cx="1323975" cy="22479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868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This is “cat”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028333" y="5625033"/>
            <a:ext cx="3491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of images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338939" y="5362326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write the program for learning.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5920620" y="4394100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4064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4125426" y="4196343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94101" y="1768323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  <p:pic>
        <p:nvPicPr>
          <p:cNvPr id="28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350" y="2325077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2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15" grpId="0"/>
      <p:bldP spid="16" grpId="0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7343" y="1183434"/>
            <a:ext cx="12053825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Machine Learning ≈ 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2517" y="2335842"/>
            <a:ext cx="7886700" cy="2889526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211861"/>
              </p:ext>
            </p:extLst>
          </p:nvPr>
        </p:nvGraphicFramePr>
        <p:xfrm>
          <a:off x="3944011" y="2335842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011" y="2335842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439486"/>
              </p:ext>
            </p:extLst>
          </p:nvPr>
        </p:nvGraphicFramePr>
        <p:xfrm>
          <a:off x="3909778" y="2965842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9778" y="2965842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7732478" y="2934418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66711" y="2304658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97" y="2373864"/>
            <a:ext cx="2387052" cy="422351"/>
          </a:xfrm>
          <a:prstGeom prst="rect">
            <a:avLst/>
          </a:prstGeom>
        </p:spPr>
      </p:pic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846" y="2965840"/>
            <a:ext cx="731881" cy="5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82829" y="3531395"/>
            <a:ext cx="10964044" cy="28463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en-US" sz="4800" dirty="0">
                <a:solidFill>
                  <a:srgbClr val="0000FF"/>
                </a:solidFill>
              </a:rPr>
              <a:t>y = f(</a:t>
            </a:r>
            <a:r>
              <a:rPr lang="en-US" altLang="en-US" sz="4800" b="1" dirty="0">
                <a:solidFill>
                  <a:srgbClr val="0000FF"/>
                </a:solidFill>
              </a:rPr>
              <a:t>x</a:t>
            </a:r>
            <a:r>
              <a:rPr lang="en-US" altLang="en-US" sz="4800" dirty="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 dirty="0"/>
          </a:p>
          <a:p>
            <a:r>
              <a:rPr lang="en-US" altLang="en-US" b="1" dirty="0"/>
              <a:t>Training: </a:t>
            </a:r>
            <a:r>
              <a:rPr lang="en-US" altLang="en-US" dirty="0"/>
              <a:t>given a </a:t>
            </a:r>
            <a:r>
              <a:rPr lang="en-US" altLang="en-US" i="1" dirty="0"/>
              <a:t>training set </a:t>
            </a:r>
            <a:r>
              <a:rPr lang="en-US" altLang="en-US" dirty="0"/>
              <a:t>of labeled examples</a:t>
            </a:r>
            <a:r>
              <a:rPr lang="en-US" altLang="en-US" i="1" dirty="0"/>
              <a:t> </a:t>
            </a:r>
            <a:r>
              <a:rPr lang="en-US" altLang="en-US" dirty="0">
                <a:solidFill>
                  <a:srgbClr val="0000FF"/>
                </a:solidFill>
              </a:rPr>
              <a:t>{(</a:t>
            </a:r>
            <a:r>
              <a:rPr lang="en-US" altLang="en-US" b="1" dirty="0">
                <a:solidFill>
                  <a:srgbClr val="0000FF"/>
                </a:solidFill>
              </a:rPr>
              <a:t>x</a:t>
            </a:r>
            <a:r>
              <a:rPr lang="en-US" altLang="en-US" baseline="-25000" dirty="0">
                <a:solidFill>
                  <a:srgbClr val="0000FF"/>
                </a:solidFill>
              </a:rPr>
              <a:t>1</a:t>
            </a:r>
            <a:r>
              <a:rPr lang="en-US" altLang="en-US" dirty="0">
                <a:solidFill>
                  <a:srgbClr val="0000FF"/>
                </a:solidFill>
              </a:rPr>
              <a:t>,y</a:t>
            </a:r>
            <a:r>
              <a:rPr lang="en-US" altLang="en-US" baseline="-25000" dirty="0">
                <a:solidFill>
                  <a:srgbClr val="0000FF"/>
                </a:solidFill>
              </a:rPr>
              <a:t>1</a:t>
            </a:r>
            <a:r>
              <a:rPr lang="en-US" altLang="en-US" dirty="0">
                <a:solidFill>
                  <a:srgbClr val="0000FF"/>
                </a:solidFill>
              </a:rPr>
              <a:t>), …, (</a:t>
            </a:r>
            <a:r>
              <a:rPr lang="en-US" altLang="en-US" b="1" dirty="0" err="1">
                <a:solidFill>
                  <a:srgbClr val="0000FF"/>
                </a:solidFill>
              </a:rPr>
              <a:t>x</a:t>
            </a:r>
            <a:r>
              <a:rPr lang="en-US" altLang="en-US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dirty="0" err="1">
                <a:solidFill>
                  <a:srgbClr val="0000FF"/>
                </a:solidFill>
              </a:rPr>
              <a:t>,y</a:t>
            </a:r>
            <a:r>
              <a:rPr lang="en-US" altLang="en-US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dirty="0">
                <a:solidFill>
                  <a:srgbClr val="0000FF"/>
                </a:solidFill>
              </a:rPr>
              <a:t>)}</a:t>
            </a:r>
            <a:r>
              <a:rPr lang="en-US" altLang="en-US" dirty="0"/>
              <a:t>, estimate the prediction function </a:t>
            </a:r>
            <a:r>
              <a:rPr lang="en-US" altLang="en-US" dirty="0">
                <a:solidFill>
                  <a:srgbClr val="0000FF"/>
                </a:solidFill>
              </a:rPr>
              <a:t>f </a:t>
            </a:r>
            <a:r>
              <a:rPr lang="en-US" altLang="en-US" dirty="0"/>
              <a:t>by minimizing the prediction error on the training set</a:t>
            </a:r>
          </a:p>
          <a:p>
            <a:r>
              <a:rPr lang="en-US" altLang="en-US" b="1" dirty="0"/>
              <a:t>Testing:</a:t>
            </a:r>
            <a:r>
              <a:rPr lang="en-US" altLang="en-US" dirty="0"/>
              <a:t> apply </a:t>
            </a:r>
            <a:r>
              <a:rPr lang="en-US" altLang="en-US" dirty="0">
                <a:solidFill>
                  <a:srgbClr val="0000FF"/>
                </a:solidFill>
              </a:rPr>
              <a:t>f</a:t>
            </a:r>
            <a:r>
              <a:rPr lang="en-US" altLang="en-US" dirty="0"/>
              <a:t> to a unseen </a:t>
            </a:r>
            <a:r>
              <a:rPr lang="en-US" altLang="en-US" i="1" dirty="0"/>
              <a:t>test example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00FF"/>
                </a:solidFill>
              </a:rPr>
              <a:t>x</a:t>
            </a:r>
            <a:r>
              <a:rPr lang="en-US" altLang="en-US" dirty="0"/>
              <a:t> and output the predicted value </a:t>
            </a:r>
            <a:r>
              <a:rPr lang="en-US" altLang="en-US" dirty="0">
                <a:solidFill>
                  <a:srgbClr val="0000FF"/>
                </a:solidFill>
              </a:rPr>
              <a:t>y = f(</a:t>
            </a:r>
            <a:r>
              <a:rPr lang="en-US" altLang="en-US" b="1" dirty="0">
                <a:solidFill>
                  <a:srgbClr val="0000FF"/>
                </a:solidFill>
              </a:rPr>
              <a:t>x</a:t>
            </a:r>
            <a:r>
              <a:rPr lang="en-US" altLang="en-US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13" name="Straight Arrow Connector 12"/>
          <p:cNvCxnSpPr>
            <a:stCxn id="16" idx="3"/>
          </p:cNvCxnSpPr>
          <p:nvPr/>
        </p:nvCxnSpPr>
        <p:spPr>
          <a:xfrm flipV="1">
            <a:off x="4203307" y="4152785"/>
            <a:ext cx="604278" cy="1563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96597" y="4152786"/>
            <a:ext cx="153988" cy="269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558597" y="4151197"/>
            <a:ext cx="920750" cy="1579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3377807" y="4124209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2693" y="4398206"/>
            <a:ext cx="3257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7155364" y="4156172"/>
            <a:ext cx="23787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Image feature</a:t>
            </a:r>
          </a:p>
        </p:txBody>
      </p:sp>
    </p:spTree>
    <p:extLst>
      <p:ext uri="{BB962C8B-B14F-4D97-AF65-F5344CB8AC3E}">
        <p14:creationId xmlns:p14="http://schemas.microsoft.com/office/powerpoint/2010/main" val="14568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764058" y="1418318"/>
            <a:ext cx="8229600" cy="792163"/>
          </a:xfrm>
        </p:spPr>
        <p:txBody>
          <a:bodyPr>
            <a:normAutofit/>
          </a:bodyPr>
          <a:lstStyle/>
          <a:p>
            <a:r>
              <a:rPr lang="en-US" altLang="en-US" dirty="0"/>
              <a:t>Machine learning steps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47452" y="2375876"/>
            <a:ext cx="8743455" cy="3793515"/>
            <a:chOff x="1531367" y="838201"/>
            <a:chExt cx="9060433" cy="5638799"/>
          </a:xfrm>
        </p:grpSpPr>
        <p:sp>
          <p:nvSpPr>
            <p:cNvPr id="30" name="Rounded Rectangle 29"/>
            <p:cNvSpPr/>
            <p:nvPr/>
          </p:nvSpPr>
          <p:spPr>
            <a:xfrm>
              <a:off x="8839200" y="5562600"/>
              <a:ext cx="1752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Prediction</a:t>
              </a:r>
            </a:p>
          </p:txBody>
        </p:sp>
        <p:grpSp>
          <p:nvGrpSpPr>
            <p:cNvPr id="54277" name="Group 12"/>
            <p:cNvGrpSpPr>
              <a:grpSpLocks/>
            </p:cNvGrpSpPr>
            <p:nvPr/>
          </p:nvGrpSpPr>
          <p:grpSpPr bwMode="auto">
            <a:xfrm>
              <a:off x="1531367" y="1603376"/>
              <a:ext cx="2663379" cy="3044825"/>
              <a:chOff x="159767" y="1448185"/>
              <a:chExt cx="2663379" cy="2819015"/>
            </a:xfrm>
          </p:grpSpPr>
          <p:sp>
            <p:nvSpPr>
              <p:cNvPr id="54296" name="TextBox 7"/>
              <p:cNvSpPr txBox="1">
                <a:spLocks noChangeArrowheads="1"/>
              </p:cNvSpPr>
              <p:nvPr/>
            </p:nvSpPr>
            <p:spPr bwMode="auto">
              <a:xfrm>
                <a:off x="159767" y="1515393"/>
                <a:ext cx="2663379" cy="635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</a:rPr>
                  <a:t>Training Images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28600" y="1448185"/>
                <a:ext cx="2438400" cy="281901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6934200" y="2438400"/>
              <a:ext cx="1371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Training</a:t>
              </a:r>
            </a:p>
          </p:txBody>
        </p:sp>
        <p:sp>
          <p:nvSpPr>
            <p:cNvPr id="54279" name="TextBox 13"/>
            <p:cNvSpPr txBox="1">
              <a:spLocks noChangeArrowheads="1"/>
            </p:cNvSpPr>
            <p:nvPr/>
          </p:nvSpPr>
          <p:spPr bwMode="auto">
            <a:xfrm>
              <a:off x="2076450" y="838201"/>
              <a:ext cx="158115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Training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724400" y="2438400"/>
              <a:ext cx="15240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Image Features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4114800" y="27432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6324600" y="27432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267200" y="5562600"/>
              <a:ext cx="1752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Image Features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3657600" y="58674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54" name="TextBox 20"/>
            <p:cNvSpPr txBox="1">
              <a:spLocks noChangeArrowheads="1"/>
            </p:cNvSpPr>
            <p:nvPr/>
          </p:nvSpPr>
          <p:spPr bwMode="auto">
            <a:xfrm>
              <a:off x="2144714" y="4800601"/>
              <a:ext cx="1436687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Testing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8382000" y="27432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9067800" y="2438400"/>
              <a:ext cx="15240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FF0000"/>
                  </a:solidFill>
                </a:rPr>
                <a:t>Learned model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705600" y="5562600"/>
              <a:ext cx="1752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FF0000"/>
                  </a:solidFill>
                </a:rPr>
                <a:t>Learned model</a:t>
              </a: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6096000" y="58674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8458200" y="5867400"/>
              <a:ext cx="4572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542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1" y="2438400"/>
              <a:ext cx="2238375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1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5638800"/>
              <a:ext cx="800100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9583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1778</TotalTime>
  <Words>932</Words>
  <Application>Microsoft Office PowerPoint</Application>
  <PresentationFormat>Widescreen</PresentationFormat>
  <Paragraphs>247</Paragraphs>
  <Slides>30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Monotype Sorts</vt:lpstr>
      <vt:lpstr>Arial</vt:lpstr>
      <vt:lpstr>Calibri</vt:lpstr>
      <vt:lpstr>Garamond</vt:lpstr>
      <vt:lpstr>Helvetica</vt:lpstr>
      <vt:lpstr>Palatino Linotype</vt:lpstr>
      <vt:lpstr>Organic</vt:lpstr>
      <vt:lpstr>方程式</vt:lpstr>
      <vt:lpstr>Document</vt:lpstr>
      <vt:lpstr>Machine Learning  </vt:lpstr>
      <vt:lpstr>Outline</vt:lpstr>
      <vt:lpstr>What is  Machine Learning?</vt:lpstr>
      <vt:lpstr>What is machine learning</vt:lpstr>
      <vt:lpstr>Related Disciplines</vt:lpstr>
      <vt:lpstr>What is Machine Learning?</vt:lpstr>
      <vt:lpstr>What is Machine Learning?</vt:lpstr>
      <vt:lpstr>Machine Learning ≈ Looking for a Function</vt:lpstr>
      <vt:lpstr>Machine learning steps</vt:lpstr>
      <vt:lpstr>Train framework </vt:lpstr>
      <vt:lpstr>Training is so simple ……</vt:lpstr>
      <vt:lpstr>How to apply  machine learning?</vt:lpstr>
      <vt:lpstr>Machine learning in a nutshell</vt:lpstr>
      <vt:lpstr>Representation</vt:lpstr>
      <vt:lpstr>Representation</vt:lpstr>
      <vt:lpstr>Types of Models</vt:lpstr>
      <vt:lpstr>Supervised learning</vt:lpstr>
      <vt:lpstr>Unsupervised learning</vt:lpstr>
      <vt:lpstr>Semi-supervised learning</vt:lpstr>
      <vt:lpstr>Semi-supervised learning</vt:lpstr>
      <vt:lpstr>Transfer learning</vt:lpstr>
      <vt:lpstr>Evaluation metric</vt:lpstr>
      <vt:lpstr>How to Estimate the Metrics?</vt:lpstr>
      <vt:lpstr>Classification: Train, Validation, Test Split</vt:lpstr>
      <vt:lpstr> K-fold Cross Validation Example  </vt:lpstr>
      <vt:lpstr>What are we seeking?</vt:lpstr>
      <vt:lpstr>Some Issues in Machine Learning</vt:lpstr>
      <vt:lpstr>Resources: Datasets</vt:lpstr>
      <vt:lpstr>Resources: Journals</vt:lpstr>
      <vt:lpstr>Resources: Conferences</vt:lpstr>
    </vt:vector>
  </TitlesOfParts>
  <Company>Massey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  MU-159.738</dc:title>
  <dc:creator>Zhu, Sean</dc:creator>
  <cp:lastModifiedBy>Zhu, Sean</cp:lastModifiedBy>
  <cp:revision>40</cp:revision>
  <dcterms:created xsi:type="dcterms:W3CDTF">2019-02-26T23:37:38Z</dcterms:created>
  <dcterms:modified xsi:type="dcterms:W3CDTF">2020-03-08T04:21:59Z</dcterms:modified>
</cp:coreProperties>
</file>